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9" r:id="rId4"/>
    <p:sldId id="260" r:id="rId5"/>
    <p:sldId id="384" r:id="rId6"/>
    <p:sldId id="261" r:id="rId7"/>
    <p:sldId id="385" r:id="rId8"/>
    <p:sldId id="386" r:id="rId9"/>
    <p:sldId id="262" r:id="rId10"/>
    <p:sldId id="388" r:id="rId11"/>
    <p:sldId id="389" r:id="rId12"/>
    <p:sldId id="390" r:id="rId13"/>
    <p:sldId id="395" r:id="rId14"/>
    <p:sldId id="391" r:id="rId15"/>
    <p:sldId id="392" r:id="rId16"/>
    <p:sldId id="393" r:id="rId17"/>
    <p:sldId id="394" r:id="rId18"/>
    <p:sldId id="419" r:id="rId19"/>
    <p:sldId id="403" r:id="rId20"/>
    <p:sldId id="404" r:id="rId21"/>
    <p:sldId id="405" r:id="rId22"/>
    <p:sldId id="387" r:id="rId23"/>
    <p:sldId id="408" r:id="rId24"/>
    <p:sldId id="409" r:id="rId25"/>
    <p:sldId id="406" r:id="rId26"/>
    <p:sldId id="402" r:id="rId27"/>
    <p:sldId id="407" r:id="rId28"/>
    <p:sldId id="410" r:id="rId29"/>
    <p:sldId id="411" r:id="rId30"/>
    <p:sldId id="412" r:id="rId31"/>
    <p:sldId id="413" r:id="rId32"/>
    <p:sldId id="414" r:id="rId33"/>
    <p:sldId id="415" r:id="rId34"/>
    <p:sldId id="416" r:id="rId35"/>
    <p:sldId id="417" r:id="rId36"/>
    <p:sldId id="418" r:id="rId37"/>
    <p:sldId id="420" r:id="rId3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2" clrIdx="0">
    <p:extLst>
      <p:ext uri="{19B8F6BF-5375-455C-9EA6-DF929625EA0E}">
        <p15:presenceInfo xmlns:p15="http://schemas.microsoft.com/office/powerpoint/2012/main" xmlns="" userId="AbuS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444"/>
    <a:srgbClr val="FF9797"/>
    <a:srgbClr val="FF6D6D"/>
    <a:srgbClr val="D9D9D9"/>
    <a:srgbClr val="FFFFFF"/>
    <a:srgbClr val="ECECEC"/>
    <a:srgbClr val="FB6C6C"/>
    <a:srgbClr val="595959"/>
    <a:srgbClr val="BFBFBF"/>
    <a:srgbClr val="A6A6A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2950" autoAdjust="0"/>
  </p:normalViewPr>
  <p:slideViewPr>
    <p:cSldViewPr snapToGrid="0">
      <p:cViewPr varScale="1">
        <p:scale>
          <a:sx n="65" d="100"/>
          <a:sy n="65" d="100"/>
        </p:scale>
        <p:origin x="-972" y="-108"/>
      </p:cViewPr>
      <p:guideLst>
        <p:guide orient="horz" pos="2160"/>
        <p:guide pos="3840"/>
      </p:guideLst>
    </p:cSldViewPr>
  </p:slideViewPr>
  <p:notesTextViewPr>
    <p:cViewPr>
      <p:scale>
        <a:sx n="3" d="2"/>
        <a:sy n="3" d="2"/>
      </p:scale>
      <p:origin x="0" y="0"/>
    </p:cViewPr>
  </p:notesTextViewPr>
  <p:sorterViewPr>
    <p:cViewPr>
      <p:scale>
        <a:sx n="60" d="100"/>
        <a:sy n="60" d="100"/>
      </p:scale>
      <p:origin x="0" y="-11298"/>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7FE39-E206-4B27-9658-957DE19B1AAD}" type="datetimeFigureOut">
              <a:rPr lang="id-ID" smtClean="0"/>
              <a:pPr/>
              <a:t>06/12/2018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6A3E7-7B0A-43E6-AF50-B970C3A8BCF7}" type="slidenum">
              <a:rPr lang="id-ID" smtClean="0"/>
              <a:pPr/>
              <a:t>‹#›</a:t>
            </a:fld>
            <a:endParaRPr lang="id-ID"/>
          </a:p>
        </p:txBody>
      </p:sp>
    </p:spTree>
    <p:extLst>
      <p:ext uri="{BB962C8B-B14F-4D97-AF65-F5344CB8AC3E}">
        <p14:creationId xmlns:p14="http://schemas.microsoft.com/office/powerpoint/2010/main" xmlns="" val="1341818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Death mental</a:t>
            </a:r>
            <a:endParaRPr lang="zh-CN" altLang="en-US" dirty="0"/>
          </a:p>
        </p:txBody>
      </p:sp>
      <p:sp>
        <p:nvSpPr>
          <p:cNvPr id="4" name="灯片编号占位符 3"/>
          <p:cNvSpPr>
            <a:spLocks noGrp="1"/>
          </p:cNvSpPr>
          <p:nvPr>
            <p:ph type="sldNum" sz="quarter" idx="10"/>
          </p:nvPr>
        </p:nvSpPr>
        <p:spPr/>
        <p:txBody>
          <a:bodyPr/>
          <a:lstStyle/>
          <a:p>
            <a:fld id="{E6C6A3E7-7B0A-43E6-AF50-B970C3A8BCF7}" type="slidenum">
              <a:rPr lang="id-ID" smtClean="0"/>
              <a:pPr/>
              <a:t>11</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1">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26970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8" name="Oval 3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45917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lank-2">
    <p:bg>
      <p:bgPr>
        <a:solidFill>
          <a:srgbClr val="FF6D6D"/>
        </a:solidFill>
        <a:effectLst/>
      </p:bgPr>
    </p:bg>
    <p:spTree>
      <p:nvGrpSpPr>
        <p:cNvPr id="1" name=""/>
        <p:cNvGrpSpPr/>
        <p:nvPr/>
      </p:nvGrpSpPr>
      <p:grpSpPr>
        <a:xfrm>
          <a:off x="0" y="0"/>
          <a:ext cx="0" cy="0"/>
          <a:chOff x="0" y="0"/>
          <a:chExt cx="0" cy="0"/>
        </a:xfrm>
      </p:grpSpPr>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 name="Oval 2"/>
          <p:cNvSpPr/>
          <p:nvPr userDrawn="1"/>
        </p:nvSpPr>
        <p:spPr>
          <a:xfrm>
            <a:off x="1454624" y="12865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1030351" y="2088390"/>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643204" y="944178"/>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6438694" y="2175266"/>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7857650" y="3344498"/>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5965557" y="3024954"/>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9420696" y="-72052"/>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10247108" y="513222"/>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999588" y="5279365"/>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397334" y="4813199"/>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7" name="Group 56"/>
          <p:cNvGrpSpPr/>
          <p:nvPr userDrawn="1"/>
        </p:nvGrpSpPr>
        <p:grpSpPr>
          <a:xfrm>
            <a:off x="3943633" y="1565211"/>
            <a:ext cx="8733041" cy="6614959"/>
            <a:chOff x="3943629" y="1765230"/>
            <a:chExt cx="8733041" cy="6614959"/>
          </a:xfrm>
        </p:grpSpPr>
        <p:sp>
          <p:nvSpPr>
            <p:cNvPr id="61" name="Donut 60"/>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2" name="Donut 61"/>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3" name="Donut 62"/>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5" name="Donut 74"/>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6" name="Donut 75"/>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7" name="Oval 76"/>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8" name="Oval 77"/>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9" name="Donut 78"/>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0" name="Donut 79"/>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1" name="Oval 80"/>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2" name="Oval 81"/>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3" name="Donut 82"/>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4" name="Donut 83"/>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5" name="Donut 84"/>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6" name="Donut 85"/>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7" name="Oval 86"/>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8" name="Oval 87"/>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9" name="Oval 88"/>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0" name="Oval 89"/>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1" name="Donut 90"/>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2" name="Donut 91"/>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3" name="Oval 92"/>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4" name="Donut 93"/>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Donut 95"/>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7" name="Oval 96"/>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8" name="Oval 97"/>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9" name="Oval 98"/>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xmlns="" val="32340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lank-2">
    <p:bg>
      <p:bgPr>
        <a:solidFill>
          <a:srgbClr val="FF6D6D"/>
        </a:solidFill>
        <a:effectLst/>
      </p:bgPr>
    </p:bg>
    <p:spTree>
      <p:nvGrpSpPr>
        <p:cNvPr id="1" name=""/>
        <p:cNvGrpSpPr/>
        <p:nvPr/>
      </p:nvGrpSpPr>
      <p:grpSpPr>
        <a:xfrm>
          <a:off x="0" y="0"/>
          <a:ext cx="0" cy="0"/>
          <a:chOff x="0" y="0"/>
          <a:chExt cx="0" cy="0"/>
        </a:xfrm>
      </p:grpSpPr>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3" name="Oval 2"/>
          <p:cNvSpPr/>
          <p:nvPr userDrawn="1"/>
        </p:nvSpPr>
        <p:spPr>
          <a:xfrm>
            <a:off x="2148975" y="1977516"/>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1030351" y="2088390"/>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590260" y="1735310"/>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4521469" y="10518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6198267" y="209340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6438694" y="2066424"/>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9421819" y="1729081"/>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9894179" y="121632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2148975" y="4983977"/>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397334" y="4813199"/>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2" name="Group 91"/>
          <p:cNvGrpSpPr/>
          <p:nvPr userDrawn="1"/>
        </p:nvGrpSpPr>
        <p:grpSpPr>
          <a:xfrm>
            <a:off x="3943633" y="1565211"/>
            <a:ext cx="8733041" cy="6614959"/>
            <a:chOff x="3943629" y="1765230"/>
            <a:chExt cx="8733041" cy="6614959"/>
          </a:xfrm>
        </p:grpSpPr>
        <p:sp>
          <p:nvSpPr>
            <p:cNvPr id="93" name="Donut 92"/>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4" name="Donut 93"/>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Donut 95"/>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7" name="Donut 96"/>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8" name="Oval 97"/>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9" name="Oval 98"/>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0" name="Donut 99"/>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1" name="Donut 100"/>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2" name="Oval 101"/>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3" name="Oval 102"/>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4" name="Donut 103"/>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5" name="Donut 104"/>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6" name="Donut 105"/>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7" name="Donut 106"/>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8" name="Oval 107"/>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09" name="Oval 108"/>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0" name="Oval 109"/>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1" name="Oval 110"/>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2" name="Donut 111"/>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3" name="Donut 112"/>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4" name="Oval 113"/>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5" name="Donut 114"/>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6" name="Donut 115"/>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7" name="Donut 116"/>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8" name="Oval 117"/>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19" name="Oval 118"/>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20" name="Oval 119"/>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xmlns="" val="266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Blank-2">
    <p:bg>
      <p:bgPr>
        <a:solidFill>
          <a:srgbClr val="FF6D6D"/>
        </a:solidFill>
        <a:effectLst/>
      </p:bgPr>
    </p:bg>
    <p:spTree>
      <p:nvGrpSpPr>
        <p:cNvPr id="1" name=""/>
        <p:cNvGrpSpPr/>
        <p:nvPr/>
      </p:nvGrpSpPr>
      <p:grpSpPr>
        <a:xfrm>
          <a:off x="0" y="0"/>
          <a:ext cx="0" cy="0"/>
          <a:chOff x="0" y="0"/>
          <a:chExt cx="0" cy="0"/>
        </a:xfrm>
      </p:grpSpPr>
      <p:grpSp>
        <p:nvGrpSpPr>
          <p:cNvPr id="61" name="Group 60"/>
          <p:cNvGrpSpPr/>
          <p:nvPr userDrawn="1"/>
        </p:nvGrpSpPr>
        <p:grpSpPr>
          <a:xfrm>
            <a:off x="3943633" y="1565211"/>
            <a:ext cx="8733041" cy="6614959"/>
            <a:chOff x="3943629" y="1765230"/>
            <a:chExt cx="8733041" cy="6614959"/>
          </a:xfrm>
        </p:grpSpPr>
        <p:sp>
          <p:nvSpPr>
            <p:cNvPr id="62" name="Donut 61"/>
            <p:cNvSpPr/>
            <p:nvPr userDrawn="1"/>
          </p:nvSpPr>
          <p:spPr>
            <a:xfrm rot="6104502">
              <a:off x="10513894" y="4182360"/>
              <a:ext cx="1327177" cy="1327177"/>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3" name="Donut 62"/>
            <p:cNvSpPr/>
            <p:nvPr userDrawn="1"/>
          </p:nvSpPr>
          <p:spPr>
            <a:xfrm rot="6104502">
              <a:off x="11635129" y="3232034"/>
              <a:ext cx="1041541" cy="1041541"/>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4" name="Donut 63"/>
            <p:cNvSpPr/>
            <p:nvPr userDrawn="1"/>
          </p:nvSpPr>
          <p:spPr>
            <a:xfrm rot="6104502">
              <a:off x="4885213" y="5754088"/>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65" name="Donut 64"/>
            <p:cNvSpPr/>
            <p:nvPr userDrawn="1"/>
          </p:nvSpPr>
          <p:spPr>
            <a:xfrm rot="6104502">
              <a:off x="9890317" y="632831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5" name="Donut 74"/>
            <p:cNvSpPr/>
            <p:nvPr userDrawn="1"/>
          </p:nvSpPr>
          <p:spPr>
            <a:xfrm rot="6104502">
              <a:off x="11280398" y="277344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6" name="Oval 75"/>
            <p:cNvSpPr/>
            <p:nvPr userDrawn="1"/>
          </p:nvSpPr>
          <p:spPr>
            <a:xfrm rot="6104502">
              <a:off x="11255956" y="4096902"/>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7" name="Oval 76"/>
            <p:cNvSpPr/>
            <p:nvPr userDrawn="1"/>
          </p:nvSpPr>
          <p:spPr>
            <a:xfrm rot="6104502">
              <a:off x="10988857" y="3411415"/>
              <a:ext cx="312832" cy="31283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78" name="Donut 77"/>
            <p:cNvSpPr/>
            <p:nvPr userDrawn="1"/>
          </p:nvSpPr>
          <p:spPr>
            <a:xfrm rot="20504502">
              <a:off x="8157576" y="4967821"/>
              <a:ext cx="1778283" cy="1778283"/>
            </a:xfrm>
            <a:prstGeom prst="donut">
              <a:avLst>
                <a:gd name="adj" fmla="val 15926"/>
              </a:avLst>
            </a:prstGeom>
            <a:solidFill>
              <a:schemeClr val="bg1">
                <a:alpha val="5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79" name="Donut 78"/>
            <p:cNvSpPr/>
            <p:nvPr userDrawn="1"/>
          </p:nvSpPr>
          <p:spPr>
            <a:xfrm rot="20504502">
              <a:off x="5967631" y="5517505"/>
              <a:ext cx="1327177" cy="1327177"/>
            </a:xfrm>
            <a:prstGeom prst="donut">
              <a:avLst>
                <a:gd name="adj" fmla="val 15926"/>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0" name="Oval 79"/>
            <p:cNvSpPr/>
            <p:nvPr userDrawn="1"/>
          </p:nvSpPr>
          <p:spPr>
            <a:xfrm rot="20504502">
              <a:off x="7106071" y="6040256"/>
              <a:ext cx="688490" cy="6884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1" name="Oval 80"/>
            <p:cNvSpPr/>
            <p:nvPr userDrawn="1"/>
          </p:nvSpPr>
          <p:spPr>
            <a:xfrm rot="20504502">
              <a:off x="8828367" y="4697538"/>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2" name="Donut 81"/>
            <p:cNvSpPr/>
            <p:nvPr userDrawn="1"/>
          </p:nvSpPr>
          <p:spPr>
            <a:xfrm rot="20504502">
              <a:off x="7272388" y="5137491"/>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3" name="Donut 82"/>
            <p:cNvSpPr/>
            <p:nvPr userDrawn="1"/>
          </p:nvSpPr>
          <p:spPr>
            <a:xfrm rot="20504502">
              <a:off x="9359434" y="5596700"/>
              <a:ext cx="1074806" cy="1074806"/>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4" name="Donut 83"/>
            <p:cNvSpPr/>
            <p:nvPr userDrawn="1"/>
          </p:nvSpPr>
          <p:spPr>
            <a:xfrm rot="20504502">
              <a:off x="9482547" y="4659556"/>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5" name="Donut 84"/>
            <p:cNvSpPr/>
            <p:nvPr userDrawn="1"/>
          </p:nvSpPr>
          <p:spPr>
            <a:xfrm rot="20504502">
              <a:off x="11146308" y="5868777"/>
              <a:ext cx="1074806" cy="1074806"/>
            </a:xfrm>
            <a:prstGeom prst="donut">
              <a:avLst>
                <a:gd name="adj" fmla="val 24020"/>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86" name="Oval 85"/>
            <p:cNvSpPr/>
            <p:nvPr userDrawn="1"/>
          </p:nvSpPr>
          <p:spPr>
            <a:xfrm rot="20504502">
              <a:off x="7238767" y="5017013"/>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7" name="Oval 86"/>
            <p:cNvSpPr/>
            <p:nvPr userDrawn="1"/>
          </p:nvSpPr>
          <p:spPr>
            <a:xfrm rot="20504502">
              <a:off x="3943629" y="6130310"/>
              <a:ext cx="603202" cy="603202"/>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8" name="Oval 87"/>
            <p:cNvSpPr/>
            <p:nvPr userDrawn="1"/>
          </p:nvSpPr>
          <p:spPr>
            <a:xfrm rot="20504502">
              <a:off x="6479821" y="5990866"/>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89" name="Oval 88"/>
            <p:cNvSpPr/>
            <p:nvPr userDrawn="1"/>
          </p:nvSpPr>
          <p:spPr>
            <a:xfrm rot="20504502">
              <a:off x="9327833" y="4273371"/>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0" name="Donut 89"/>
            <p:cNvSpPr/>
            <p:nvPr userDrawn="1"/>
          </p:nvSpPr>
          <p:spPr>
            <a:xfrm rot="10604502">
              <a:off x="10421842" y="5527974"/>
              <a:ext cx="1327177" cy="1327177"/>
            </a:xfrm>
            <a:prstGeom prst="donut">
              <a:avLst>
                <a:gd name="adj" fmla="val 15926"/>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1" name="Donut 90"/>
            <p:cNvSpPr/>
            <p:nvPr userDrawn="1"/>
          </p:nvSpPr>
          <p:spPr>
            <a:xfrm rot="10604502">
              <a:off x="11502978" y="1935344"/>
              <a:ext cx="1041541" cy="1041541"/>
            </a:xfrm>
            <a:prstGeom prst="donut">
              <a:avLst>
                <a:gd name="adj" fmla="val 15926"/>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2" name="Oval 91"/>
            <p:cNvSpPr/>
            <p:nvPr userDrawn="1"/>
          </p:nvSpPr>
          <p:spPr>
            <a:xfrm rot="10604502">
              <a:off x="11886320" y="1765230"/>
              <a:ext cx="536090" cy="536090"/>
            </a:xfrm>
            <a:prstGeom prst="ellipse">
              <a:avLst/>
            </a:prstGeom>
            <a:solidFill>
              <a:schemeClr val="bg1">
                <a:alpha val="8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3" name="Donut 92"/>
            <p:cNvSpPr/>
            <p:nvPr userDrawn="1"/>
          </p:nvSpPr>
          <p:spPr>
            <a:xfrm rot="10604502">
              <a:off x="9874667" y="3536070"/>
              <a:ext cx="2626101" cy="2626101"/>
            </a:xfrm>
            <a:prstGeom prst="donut">
              <a:avLst>
                <a:gd name="adj" fmla="val 15926"/>
              </a:avLst>
            </a:prstGeom>
            <a:solidFill>
              <a:schemeClr val="bg1">
                <a:alpha val="3000"/>
              </a:schemeClr>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4" name="Donut 93"/>
            <p:cNvSpPr/>
            <p:nvPr userDrawn="1"/>
          </p:nvSpPr>
          <p:spPr>
            <a:xfrm rot="10604502">
              <a:off x="10759809" y="3214182"/>
              <a:ext cx="835345" cy="835345"/>
            </a:xfrm>
            <a:prstGeom prst="donut">
              <a:avLst>
                <a:gd name="adj" fmla="val 11712"/>
              </a:avLst>
            </a:prstGeom>
            <a:solidFill>
              <a:schemeClr val="bg1">
                <a:alpha val="3000"/>
              </a:schemeClr>
            </a:solid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5" name="Donut 94"/>
            <p:cNvSpPr/>
            <p:nvPr userDrawn="1"/>
          </p:nvSpPr>
          <p:spPr>
            <a:xfrm rot="10604502">
              <a:off x="4248675" y="6231127"/>
              <a:ext cx="1074806" cy="1074806"/>
            </a:xfrm>
            <a:prstGeom prst="donut">
              <a:avLst>
                <a:gd name="adj" fmla="val 24020"/>
              </a:avLst>
            </a:prstGeom>
            <a:solidFill>
              <a:schemeClr val="bg1">
                <a:alpha val="5000"/>
              </a:schemeClr>
            </a:solid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6" name="Oval 95"/>
            <p:cNvSpPr/>
            <p:nvPr userDrawn="1"/>
          </p:nvSpPr>
          <p:spPr>
            <a:xfrm rot="10604502">
              <a:off x="11516462" y="3055947"/>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7" name="Oval 96"/>
            <p:cNvSpPr/>
            <p:nvPr userDrawn="1"/>
          </p:nvSpPr>
          <p:spPr>
            <a:xfrm rot="10604502">
              <a:off x="8086333" y="6082900"/>
              <a:ext cx="603202" cy="60320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98" name="Oval 97"/>
            <p:cNvSpPr/>
            <p:nvPr userDrawn="1"/>
          </p:nvSpPr>
          <p:spPr>
            <a:xfrm rot="10604502">
              <a:off x="4659440" y="5686338"/>
              <a:ext cx="312832" cy="312832"/>
            </a:xfrm>
            <a:prstGeom prst="ellipse">
              <a:avLst/>
            </a:prstGeom>
            <a:solidFill>
              <a:schemeClr val="bg1">
                <a:alpha val="7000"/>
              </a:schemeClr>
            </a:solidFill>
            <a:ln>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
        <p:nvSpPr>
          <p:cNvPr id="2" name="Oval 1"/>
          <p:cNvSpPr/>
          <p:nvPr userDrawn="1"/>
        </p:nvSpPr>
        <p:spPr>
          <a:xfrm>
            <a:off x="11711066" y="-118202"/>
            <a:ext cx="562727" cy="562726"/>
          </a:xfrm>
          <a:prstGeom prst="ellipse">
            <a:avLst/>
          </a:prstGeom>
          <a:solidFill>
            <a:schemeClr val="bg1"/>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600" b="1" smtClean="0">
                <a:solidFill>
                  <a:srgbClr val="FF6D6D"/>
                </a:solidFill>
              </a:rPr>
              <a:pPr algn="ctr"/>
              <a:t>‹#›</a:t>
            </a:fld>
            <a:endParaRPr lang="id-ID" sz="1800" b="1" dirty="0">
              <a:solidFill>
                <a:srgbClr val="FF6D6D"/>
              </a:solidFill>
            </a:endParaRPr>
          </a:p>
        </p:txBody>
      </p:sp>
      <p:grpSp>
        <p:nvGrpSpPr>
          <p:cNvPr id="55" name="Group 54"/>
          <p:cNvGrpSpPr/>
          <p:nvPr userDrawn="1"/>
        </p:nvGrpSpPr>
        <p:grpSpPr>
          <a:xfrm>
            <a:off x="11807070" y="6559227"/>
            <a:ext cx="214313" cy="220663"/>
            <a:chOff x="7015550" y="2614882"/>
            <a:chExt cx="214313" cy="220663"/>
          </a:xfrm>
          <a:solidFill>
            <a:schemeClr val="bg1"/>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chemeClr val="bg1"/>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3" name="Oval 2"/>
          <p:cNvSpPr/>
          <p:nvPr userDrawn="1"/>
        </p:nvSpPr>
        <p:spPr>
          <a:xfrm>
            <a:off x="537727" y="11481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p:cNvSpPr/>
          <p:nvPr userDrawn="1"/>
        </p:nvSpPr>
        <p:spPr>
          <a:xfrm>
            <a:off x="796945" y="1460738"/>
            <a:ext cx="848545" cy="848545"/>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userDrawn="1"/>
        </p:nvSpPr>
        <p:spPr>
          <a:xfrm>
            <a:off x="2816355" y="605104"/>
            <a:ext cx="484411" cy="48441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67"/>
          <p:cNvSpPr/>
          <p:nvPr userDrawn="1"/>
        </p:nvSpPr>
        <p:spPr>
          <a:xfrm>
            <a:off x="7674933" y="2185609"/>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Oval 68"/>
          <p:cNvSpPr/>
          <p:nvPr userDrawn="1"/>
        </p:nvSpPr>
        <p:spPr>
          <a:xfrm>
            <a:off x="5586909" y="3317211"/>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userDrawn="1"/>
        </p:nvSpPr>
        <p:spPr>
          <a:xfrm>
            <a:off x="4671299" y="3077232"/>
            <a:ext cx="1232083" cy="1232083"/>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70"/>
          <p:cNvSpPr/>
          <p:nvPr userDrawn="1"/>
        </p:nvSpPr>
        <p:spPr>
          <a:xfrm>
            <a:off x="7093371" y="-118202"/>
            <a:ext cx="1366982" cy="1366982"/>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Oval 71"/>
          <p:cNvSpPr/>
          <p:nvPr userDrawn="1"/>
        </p:nvSpPr>
        <p:spPr>
          <a:xfrm>
            <a:off x="8766769" y="2451873"/>
            <a:ext cx="668176" cy="668176"/>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userDrawn="1"/>
        </p:nvSpPr>
        <p:spPr>
          <a:xfrm>
            <a:off x="1832658" y="5104093"/>
            <a:ext cx="750810" cy="75081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Oval 73"/>
          <p:cNvSpPr/>
          <p:nvPr userDrawn="1"/>
        </p:nvSpPr>
        <p:spPr>
          <a:xfrm>
            <a:off x="2225710" y="3951557"/>
            <a:ext cx="357758" cy="357758"/>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userDrawn="1"/>
        </p:nvSpPr>
        <p:spPr>
          <a:xfrm>
            <a:off x="3102781" y="6383339"/>
            <a:ext cx="6096000" cy="415498"/>
          </a:xfrm>
          <a:prstGeom prst="rect">
            <a:avLst/>
          </a:prstGeom>
        </p:spPr>
        <p:txBody>
          <a:bodyPr>
            <a:spAutoFit/>
          </a:bodyPr>
          <a:lstStyle/>
          <a:p>
            <a:pPr algn="ctr"/>
            <a:r>
              <a:rPr lang="id-ID" sz="1100" b="0" i="0" u="none" dirty="0">
                <a:solidFill>
                  <a:schemeClr val="tx1">
                    <a:lumMod val="85000"/>
                    <a:lumOff val="15000"/>
                  </a:schemeClr>
                </a:solidFill>
              </a:rPr>
              <a:t>www.Company</a:t>
            </a:r>
            <a:r>
              <a:rPr lang="id-ID" sz="1100" b="0" i="0" u="none" baseline="0" dirty="0">
                <a:solidFill>
                  <a:schemeClr val="tx1">
                    <a:lumMod val="85000"/>
                    <a:lumOff val="15000"/>
                  </a:schemeClr>
                </a:solidFill>
              </a:rPr>
              <a:t>Name.com</a:t>
            </a:r>
            <a:endParaRPr lang="id-ID" sz="1050" b="0" i="0" u="none" baseline="0" dirty="0">
              <a:solidFill>
                <a:schemeClr val="tx1">
                  <a:lumMod val="85000"/>
                  <a:lumOff val="15000"/>
                </a:schemeClr>
              </a:solidFill>
            </a:endParaRPr>
          </a:p>
          <a:p>
            <a:pPr algn="ctr"/>
            <a:r>
              <a:rPr lang="en-US" sz="900" dirty="0">
                <a:solidFill>
                  <a:schemeClr val="bg1"/>
                </a:solidFill>
              </a:rPr>
              <a:t>© 2020 </a:t>
            </a:r>
            <a:r>
              <a:rPr lang="en-US" sz="900" dirty="0" err="1">
                <a:solidFill>
                  <a:schemeClr val="bg1"/>
                </a:solidFill>
              </a:rPr>
              <a:t>Companyname</a:t>
            </a:r>
            <a:r>
              <a:rPr lang="en-US" sz="900" dirty="0">
                <a:solidFill>
                  <a:schemeClr val="bg1"/>
                </a:solidFill>
              </a:rPr>
              <a:t> </a:t>
            </a:r>
            <a:r>
              <a:rPr lang="id-ID" sz="900" dirty="0">
                <a:solidFill>
                  <a:schemeClr val="bg1"/>
                </a:solidFill>
              </a:rPr>
              <a:t>PowerPoint</a:t>
            </a:r>
            <a:r>
              <a:rPr lang="id-ID" sz="900" baseline="0" dirty="0">
                <a:solidFill>
                  <a:schemeClr val="bg1"/>
                </a:solidFill>
              </a:rPr>
              <a:t> Business </a:t>
            </a:r>
            <a:r>
              <a:rPr lang="en-US" sz="900" dirty="0">
                <a:solidFill>
                  <a:schemeClr val="bg1"/>
                </a:solidFill>
              </a:rPr>
              <a:t>Theme. All Rights Reserved. </a:t>
            </a:r>
            <a:endParaRPr lang="id-ID" sz="900" dirty="0">
              <a:solidFill>
                <a:schemeClr val="bg1"/>
              </a:solidFill>
            </a:endParaRPr>
          </a:p>
        </p:txBody>
      </p:sp>
      <p:grpSp>
        <p:nvGrpSpPr>
          <p:cNvPr id="53" name="Group 52"/>
          <p:cNvGrpSpPr/>
          <p:nvPr userDrawn="1"/>
        </p:nvGrpSpPr>
        <p:grpSpPr>
          <a:xfrm>
            <a:off x="276313" y="6502736"/>
            <a:ext cx="731511" cy="276999"/>
            <a:chOff x="404977" y="6383122"/>
            <a:chExt cx="731513" cy="276999"/>
          </a:xfrm>
        </p:grpSpPr>
        <p:sp>
          <p:nvSpPr>
            <p:cNvPr id="54" name="TextBox 53"/>
            <p:cNvSpPr txBox="1"/>
            <p:nvPr/>
          </p:nvSpPr>
          <p:spPr>
            <a:xfrm>
              <a:off x="512343" y="6383122"/>
              <a:ext cx="624147" cy="276999"/>
            </a:xfrm>
            <a:prstGeom prst="rect">
              <a:avLst/>
            </a:prstGeom>
            <a:noFill/>
          </p:spPr>
          <p:txBody>
            <a:bodyPr wrap="none" rtlCol="0">
              <a:spAutoFit/>
            </a:bodyPr>
            <a:lstStyle/>
            <a:p>
              <a:r>
                <a:rPr lang="id-ID" sz="1200" dirty="0">
                  <a:solidFill>
                    <a:schemeClr val="bg1"/>
                  </a:solidFill>
                  <a:latin typeface="Raleway" panose="020B0003030101060003" pitchFamily="34" charset="0"/>
                </a:rPr>
                <a:t>MOST</a:t>
              </a:r>
            </a:p>
          </p:txBody>
        </p:sp>
        <p:grpSp>
          <p:nvGrpSpPr>
            <p:cNvPr id="57" name="Group 56"/>
            <p:cNvGrpSpPr/>
            <p:nvPr/>
          </p:nvGrpSpPr>
          <p:grpSpPr>
            <a:xfrm>
              <a:off x="404977" y="6417778"/>
              <a:ext cx="181253" cy="189215"/>
              <a:chOff x="4573232" y="2256703"/>
              <a:chExt cx="838558" cy="875393"/>
            </a:xfrm>
          </p:grpSpPr>
          <p:sp>
            <p:nvSpPr>
              <p:cNvPr id="58" name="Oval 57"/>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59" name="Oval 58"/>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60" name="Oval 59"/>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spTree>
    <p:extLst>
      <p:ext uri="{BB962C8B-B14F-4D97-AF65-F5344CB8AC3E}">
        <p14:creationId xmlns:p14="http://schemas.microsoft.com/office/powerpoint/2010/main" xmlns="" val="26444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8" grpId="2"/>
      <p:bldP spid="48" grpId="3"/>
      <p:bldP spid="48" grpId="4"/>
      <p:bldP spid="48" grpId="5"/>
      <p:bldP spid="48" grpId="6"/>
      <p:bldP spid="48" grpId="7"/>
      <p:bldP spid="48" grpId="8"/>
      <p:bldP spid="48" grpId="9"/>
      <p:bldP spid="48" grpId="10"/>
      <p:bldP spid="48" grpId="11"/>
      <p:bldP spid="48" grpId="12"/>
      <p:bldP spid="48" grpId="13"/>
    </p:bld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2">
    <p:spTree>
      <p:nvGrpSpPr>
        <p:cNvPr id="1" name=""/>
        <p:cNvGrpSpPr/>
        <p:nvPr/>
      </p:nvGrpSpPr>
      <p:grpSpPr>
        <a:xfrm>
          <a:off x="0" y="0"/>
          <a:ext cx="0" cy="0"/>
          <a:chOff x="0" y="0"/>
          <a:chExt cx="0" cy="0"/>
        </a:xfrm>
      </p:grpSpPr>
      <p:grpSp>
        <p:nvGrpSpPr>
          <p:cNvPr id="7" name="Group 6"/>
          <p:cNvGrpSpPr/>
          <p:nvPr userDrawn="1"/>
        </p:nvGrpSpPr>
        <p:grpSpPr>
          <a:xfrm>
            <a:off x="3943634" y="1565213"/>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xmlns="" val="194814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3">
    <p:bg>
      <p:bgPr>
        <a:gradFill flip="none" rotWithShape="1">
          <a:gsLst>
            <a:gs pos="0">
              <a:srgbClr val="1E222A"/>
            </a:gs>
            <a:gs pos="100000">
              <a:srgbClr val="111319"/>
            </a:gs>
          </a:gsLst>
          <a:lin ang="5400000" scaled="0"/>
          <a:tileRect/>
        </a:gradFill>
        <a:effectLst/>
      </p:bgPr>
    </p:bg>
    <p:spTree>
      <p:nvGrpSpPr>
        <p:cNvPr id="1" name=""/>
        <p:cNvGrpSpPr/>
        <p:nvPr/>
      </p:nvGrpSpPr>
      <p:grpSpPr>
        <a:xfrm>
          <a:off x="0" y="0"/>
          <a:ext cx="0" cy="0"/>
          <a:chOff x="0" y="0"/>
          <a:chExt cx="0" cy="0"/>
        </a:xfrm>
      </p:grpSpPr>
      <p:grpSp>
        <p:nvGrpSpPr>
          <p:cNvPr id="4" name="Group 3"/>
          <p:cNvGrpSpPr/>
          <p:nvPr userDrawn="1"/>
        </p:nvGrpSpPr>
        <p:grpSpPr>
          <a:xfrm>
            <a:off x="3943634" y="1565213"/>
            <a:ext cx="8733041" cy="6614959"/>
            <a:chOff x="3943629" y="1565205"/>
            <a:chExt cx="8733041" cy="6614959"/>
          </a:xfrm>
        </p:grpSpPr>
        <p:sp>
          <p:nvSpPr>
            <p:cNvPr id="8" name="Donut 7"/>
            <p:cNvSpPr/>
            <p:nvPr userDrawn="1"/>
          </p:nvSpPr>
          <p:spPr>
            <a:xfrm rot="6104502">
              <a:off x="10513894" y="3982335"/>
              <a:ext cx="1327177" cy="1327177"/>
            </a:xfrm>
            <a:prstGeom prst="donut">
              <a:avLst>
                <a:gd name="adj" fmla="val 15926"/>
              </a:avLst>
            </a:prstGeom>
            <a:solidFill>
              <a:srgbClr val="111319">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032009"/>
              <a:ext cx="1041541" cy="1041541"/>
            </a:xfrm>
            <a:prstGeom prst="donut">
              <a:avLst>
                <a:gd name="adj" fmla="val 15926"/>
              </a:avLst>
            </a:prstGeom>
            <a:solidFill>
              <a:srgbClr val="1E222A">
                <a:alpha val="31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554063"/>
              <a:ext cx="2626101" cy="2626101"/>
            </a:xfrm>
            <a:prstGeom prst="donut">
              <a:avLst>
                <a:gd name="adj" fmla="val 15926"/>
              </a:avLst>
            </a:prstGeom>
            <a:solidFill>
              <a:srgbClr val="111319">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128285"/>
              <a:ext cx="1074806" cy="1074806"/>
            </a:xfrm>
            <a:prstGeom prst="donut">
              <a:avLst>
                <a:gd name="adj" fmla="val 11712"/>
              </a:avLst>
            </a:prstGeom>
            <a:solidFill>
              <a:srgbClr val="111319">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573421"/>
              <a:ext cx="835345" cy="835345"/>
            </a:xfrm>
            <a:prstGeom prst="donut">
              <a:avLst>
                <a:gd name="adj" fmla="val 11712"/>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3896877"/>
              <a:ext cx="603202" cy="60320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211390"/>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767796"/>
              <a:ext cx="1778283" cy="1778283"/>
            </a:xfrm>
            <a:prstGeom prst="donut">
              <a:avLst>
                <a:gd name="adj" fmla="val 15926"/>
              </a:avLst>
            </a:prstGeom>
            <a:solidFill>
              <a:srgbClr val="1E222A">
                <a:alpha val="42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317480"/>
              <a:ext cx="1327177" cy="1327177"/>
            </a:xfrm>
            <a:prstGeom prst="donut">
              <a:avLst>
                <a:gd name="adj" fmla="val 15926"/>
              </a:avLst>
            </a:prstGeom>
            <a:solidFill>
              <a:srgbClr val="111319">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5840231"/>
              <a:ext cx="688490" cy="688490"/>
            </a:xfrm>
            <a:prstGeom prst="ellipse">
              <a:avLst/>
            </a:prstGeom>
            <a:solidFill>
              <a:srgbClr val="111319">
                <a:alpha val="39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497513"/>
              <a:ext cx="536090" cy="536090"/>
            </a:xfrm>
            <a:prstGeom prst="ellipse">
              <a:avLst/>
            </a:prstGeom>
            <a:solidFill>
              <a:schemeClr val="tx1">
                <a:alpha val="47000"/>
              </a:scheme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4937466"/>
              <a:ext cx="2626101" cy="2626101"/>
            </a:xfrm>
            <a:prstGeom prst="donut">
              <a:avLst>
                <a:gd name="adj" fmla="val 15926"/>
              </a:avLst>
            </a:prstGeom>
            <a:solidFill>
              <a:srgbClr val="111319">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396675"/>
              <a:ext cx="1074806" cy="1074806"/>
            </a:xfrm>
            <a:prstGeom prst="donut">
              <a:avLst>
                <a:gd name="adj" fmla="val 11712"/>
              </a:avLst>
            </a:prstGeom>
            <a:solidFill>
              <a:srgbClr val="1E222A">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459531"/>
              <a:ext cx="835345" cy="835345"/>
            </a:xfrm>
            <a:prstGeom prst="donut">
              <a:avLst>
                <a:gd name="adj" fmla="val 11712"/>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668752"/>
              <a:ext cx="1074806" cy="1074806"/>
            </a:xfrm>
            <a:prstGeom prst="donut">
              <a:avLst>
                <a:gd name="adj" fmla="val 24020"/>
              </a:avLst>
            </a:prstGeom>
            <a:solidFill>
              <a:srgbClr val="161920">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4816988"/>
              <a:ext cx="312832" cy="31283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5930285"/>
              <a:ext cx="603202" cy="60320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790841"/>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073346"/>
              <a:ext cx="312832" cy="31283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327949"/>
              <a:ext cx="1327177" cy="1327177"/>
            </a:xfrm>
            <a:prstGeom prst="donut">
              <a:avLst>
                <a:gd name="adj" fmla="val 15926"/>
              </a:avLst>
            </a:prstGeom>
            <a:solidFill>
              <a:srgbClr val="161920">
                <a:alpha val="75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735319"/>
              <a:ext cx="1041541" cy="1041541"/>
            </a:xfrm>
            <a:prstGeom prst="donut">
              <a:avLst>
                <a:gd name="adj" fmla="val 15926"/>
              </a:avLst>
            </a:prstGeom>
            <a:solidFill>
              <a:srgbClr val="111319">
                <a:alpha val="31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565205"/>
              <a:ext cx="536090" cy="536090"/>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336045"/>
              <a:ext cx="2626101" cy="2626101"/>
            </a:xfrm>
            <a:prstGeom prst="donut">
              <a:avLst>
                <a:gd name="adj" fmla="val 15926"/>
              </a:avLst>
            </a:prstGeom>
            <a:solidFill>
              <a:srgbClr val="2F3540">
                <a:alpha val="13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014157"/>
              <a:ext cx="835345" cy="835345"/>
            </a:xfrm>
            <a:prstGeom prst="donut">
              <a:avLst>
                <a:gd name="adj" fmla="val 11712"/>
              </a:avLst>
            </a:prstGeom>
            <a:solidFill>
              <a:srgbClr val="1E222A">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031102"/>
              <a:ext cx="1074806" cy="1074806"/>
            </a:xfrm>
            <a:prstGeom prst="donut">
              <a:avLst>
                <a:gd name="adj" fmla="val 24020"/>
              </a:avLst>
            </a:prstGeom>
            <a:solidFill>
              <a:srgbClr val="111319">
                <a:alpha val="54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2855922"/>
              <a:ext cx="312832" cy="312832"/>
            </a:xfrm>
            <a:prstGeom prst="ellipse">
              <a:avLst/>
            </a:prstGeom>
            <a:solidFill>
              <a:srgbClr val="161920">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5882875"/>
              <a:ext cx="603202" cy="603202"/>
            </a:xfrm>
            <a:prstGeom prst="ellipse">
              <a:avLst/>
            </a:prstGeom>
            <a:solidFill>
              <a:srgbClr val="1E222A">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486313"/>
              <a:ext cx="312832" cy="312832"/>
            </a:xfrm>
            <a:prstGeom prst="ellipse">
              <a:avLst/>
            </a:prstGeom>
            <a:solidFill>
              <a:srgbClr val="111319">
                <a:alpha val="47000"/>
              </a:srgbClr>
            </a:solidFill>
            <a:ln>
              <a:solidFill>
                <a:schemeClr val="tx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spTree>
    <p:extLst>
      <p:ext uri="{BB962C8B-B14F-4D97-AF65-F5344CB8AC3E}">
        <p14:creationId xmlns:p14="http://schemas.microsoft.com/office/powerpoint/2010/main" xmlns="" val="319372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57" name="Rectangle 56"/>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grpSp>
        <p:nvGrpSpPr>
          <p:cNvPr id="36" name="Group 35"/>
          <p:cNvGrpSpPr/>
          <p:nvPr userDrawn="1"/>
        </p:nvGrpSpPr>
        <p:grpSpPr>
          <a:xfrm rot="16200000">
            <a:off x="504088" y="768356"/>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40468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7" grpId="2"/>
      <p:bldP spid="57" grpId="3"/>
      <p:bldP spid="57" grpId="4"/>
      <p:bldP spid="57" grpId="5"/>
      <p:bldP spid="57" grpId="6"/>
      <p:bldP spid="57" grpId="7"/>
      <p:bldP spid="57" grpId="8"/>
      <p:bldP spid="57" grpId="9"/>
      <p:bldP spid="57" grpId="10"/>
      <p:bldP spid="57" grpId="11"/>
      <p:bldP spid="57" grpId="12"/>
      <p:bldP spid="57" grpId="13"/>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4" name="Group 53"/>
          <p:cNvGrpSpPr/>
          <p:nvPr userDrawn="1"/>
        </p:nvGrpSpPr>
        <p:grpSpPr>
          <a:xfrm rot="16200000">
            <a:off x="504088" y="768356"/>
            <a:ext cx="383327" cy="67506"/>
            <a:chOff x="2013527" y="1616364"/>
            <a:chExt cx="576928" cy="101600"/>
          </a:xfrm>
        </p:grpSpPr>
        <p:sp>
          <p:nvSpPr>
            <p:cNvPr id="58" name="Oval 57"/>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64"/>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8" name="Oval 4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201791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grpSp>
        <p:nvGrpSpPr>
          <p:cNvPr id="36" name="Group 35"/>
          <p:cNvGrpSpPr/>
          <p:nvPr userDrawn="1"/>
        </p:nvGrpSpPr>
        <p:grpSpPr>
          <a:xfrm rot="16200000">
            <a:off x="504088" y="768356"/>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220866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48" name="Oval 47"/>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26262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48" name="Rectangle 47"/>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sp>
        <p:nvSpPr>
          <p:cNvPr id="53" name="Oval 52"/>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204139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8" grpId="2"/>
      <p:bldP spid="48" grpId="3"/>
      <p:bldP spid="48" grpId="4"/>
      <p:bldP spid="48" grpId="5"/>
      <p:bldP spid="48" grpId="6"/>
      <p:bldP spid="48" grpId="7"/>
      <p:bldP spid="48" grpId="8"/>
      <p:bldP spid="48" grpId="9"/>
      <p:bldP spid="48" grpId="10"/>
      <p:bldP spid="48" grpId="11"/>
      <p:bldP spid="48" grpId="12"/>
      <p:bldP spid="48" grpId="13"/>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2">
    <p:spTree>
      <p:nvGrpSpPr>
        <p:cNvPr id="1" name=""/>
        <p:cNvGrpSpPr/>
        <p:nvPr/>
      </p:nvGrpSpPr>
      <p:grpSpPr>
        <a:xfrm>
          <a:off x="0" y="0"/>
          <a:ext cx="0" cy="0"/>
          <a:chOff x="0" y="0"/>
          <a:chExt cx="0" cy="0"/>
        </a:xfrm>
      </p:grpSpPr>
      <p:grpSp>
        <p:nvGrpSpPr>
          <p:cNvPr id="7" name="Group 6"/>
          <p:cNvGrpSpPr/>
          <p:nvPr userDrawn="1"/>
        </p:nvGrpSpPr>
        <p:grpSpPr>
          <a:xfrm>
            <a:off x="3943633" y="1565211"/>
            <a:ext cx="8733041" cy="6614959"/>
            <a:chOff x="3943629" y="1765230"/>
            <a:chExt cx="8733041" cy="6614959"/>
          </a:xfrm>
        </p:grpSpPr>
        <p:sp>
          <p:nvSpPr>
            <p:cNvPr id="8" name="Donut 7"/>
            <p:cNvSpPr/>
            <p:nvPr userDrawn="1"/>
          </p:nvSpPr>
          <p:spPr>
            <a:xfrm rot="6104502">
              <a:off x="10513894" y="4182360"/>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9" name="Donut 8"/>
            <p:cNvSpPr/>
            <p:nvPr userDrawn="1"/>
          </p:nvSpPr>
          <p:spPr>
            <a:xfrm rot="6104502">
              <a:off x="11635129" y="323203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0" name="Donut 9"/>
            <p:cNvSpPr/>
            <p:nvPr userDrawn="1"/>
          </p:nvSpPr>
          <p:spPr>
            <a:xfrm rot="6104502">
              <a:off x="4885213" y="5754088"/>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1" name="Donut 10"/>
            <p:cNvSpPr/>
            <p:nvPr userDrawn="1"/>
          </p:nvSpPr>
          <p:spPr>
            <a:xfrm rot="6104502">
              <a:off x="9890317" y="632831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2" name="Donut 11"/>
            <p:cNvSpPr/>
            <p:nvPr userDrawn="1"/>
          </p:nvSpPr>
          <p:spPr>
            <a:xfrm rot="6104502">
              <a:off x="11280398" y="277344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3" name="Oval 12"/>
            <p:cNvSpPr/>
            <p:nvPr userDrawn="1"/>
          </p:nvSpPr>
          <p:spPr>
            <a:xfrm rot="6104502">
              <a:off x="11255956" y="4096902"/>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4" name="Oval 13"/>
            <p:cNvSpPr/>
            <p:nvPr userDrawn="1"/>
          </p:nvSpPr>
          <p:spPr>
            <a:xfrm rot="6104502">
              <a:off x="10988857" y="3411415"/>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5" name="Donut 14"/>
            <p:cNvSpPr/>
            <p:nvPr userDrawn="1"/>
          </p:nvSpPr>
          <p:spPr>
            <a:xfrm rot="20504502">
              <a:off x="8157576" y="4967821"/>
              <a:ext cx="1778283" cy="1778283"/>
            </a:xfrm>
            <a:prstGeom prst="donut">
              <a:avLst>
                <a:gd name="adj" fmla="val 15926"/>
              </a:avLst>
            </a:prstGeom>
            <a:solidFill>
              <a:schemeClr val="bg1">
                <a:lumMod val="95000"/>
                <a:alpha val="42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6" name="Donut 15"/>
            <p:cNvSpPr/>
            <p:nvPr userDrawn="1"/>
          </p:nvSpPr>
          <p:spPr>
            <a:xfrm rot="20504502">
              <a:off x="5967631" y="5517505"/>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17" name="Oval 16"/>
            <p:cNvSpPr/>
            <p:nvPr userDrawn="1"/>
          </p:nvSpPr>
          <p:spPr>
            <a:xfrm rot="20504502">
              <a:off x="7106071" y="6040256"/>
              <a:ext cx="688490" cy="688490"/>
            </a:xfrm>
            <a:prstGeom prst="ellipse">
              <a:avLst/>
            </a:prstGeom>
            <a:solidFill>
              <a:schemeClr val="bg1">
                <a:lumMod val="95000"/>
                <a:alpha val="39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8" name="Oval 17"/>
            <p:cNvSpPr/>
            <p:nvPr userDrawn="1"/>
          </p:nvSpPr>
          <p:spPr>
            <a:xfrm rot="20504502">
              <a:off x="8828367" y="4697538"/>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19" name="Donut 18"/>
            <p:cNvSpPr/>
            <p:nvPr userDrawn="1"/>
          </p:nvSpPr>
          <p:spPr>
            <a:xfrm rot="20504502">
              <a:off x="7272388" y="5137491"/>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0" name="Donut 19"/>
            <p:cNvSpPr/>
            <p:nvPr userDrawn="1"/>
          </p:nvSpPr>
          <p:spPr>
            <a:xfrm rot="20504502">
              <a:off x="9359434" y="5596700"/>
              <a:ext cx="1074806" cy="1074806"/>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1" name="Donut 20"/>
            <p:cNvSpPr/>
            <p:nvPr userDrawn="1"/>
          </p:nvSpPr>
          <p:spPr>
            <a:xfrm rot="20504502">
              <a:off x="9482547" y="4659556"/>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2" name="Donut 21"/>
            <p:cNvSpPr/>
            <p:nvPr userDrawn="1"/>
          </p:nvSpPr>
          <p:spPr>
            <a:xfrm rot="20504502">
              <a:off x="11146308" y="586877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3" name="Oval 22"/>
            <p:cNvSpPr/>
            <p:nvPr userDrawn="1"/>
          </p:nvSpPr>
          <p:spPr>
            <a:xfrm rot="20504502">
              <a:off x="7238767" y="5017013"/>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4" name="Oval 23"/>
            <p:cNvSpPr/>
            <p:nvPr userDrawn="1"/>
          </p:nvSpPr>
          <p:spPr>
            <a:xfrm rot="20504502">
              <a:off x="3943629" y="613031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5" name="Oval 24"/>
            <p:cNvSpPr/>
            <p:nvPr userDrawn="1"/>
          </p:nvSpPr>
          <p:spPr>
            <a:xfrm rot="20504502">
              <a:off x="6479821" y="5990866"/>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6" name="Oval 25"/>
            <p:cNvSpPr/>
            <p:nvPr userDrawn="1"/>
          </p:nvSpPr>
          <p:spPr>
            <a:xfrm rot="20504502">
              <a:off x="9327833" y="4273371"/>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27" name="Donut 26"/>
            <p:cNvSpPr/>
            <p:nvPr userDrawn="1"/>
          </p:nvSpPr>
          <p:spPr>
            <a:xfrm rot="10604502">
              <a:off x="10421842" y="5527974"/>
              <a:ext cx="1327177" cy="1327177"/>
            </a:xfrm>
            <a:prstGeom prst="donut">
              <a:avLst>
                <a:gd name="adj" fmla="val 15926"/>
              </a:avLst>
            </a:prstGeom>
            <a:solidFill>
              <a:schemeClr val="bg1">
                <a:lumMod val="95000"/>
                <a:alpha val="7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8" name="Donut 27"/>
            <p:cNvSpPr/>
            <p:nvPr userDrawn="1"/>
          </p:nvSpPr>
          <p:spPr>
            <a:xfrm rot="10604502">
              <a:off x="11502978" y="1935344"/>
              <a:ext cx="1041541" cy="1041541"/>
            </a:xfrm>
            <a:prstGeom prst="donut">
              <a:avLst>
                <a:gd name="adj" fmla="val 15926"/>
              </a:avLst>
            </a:prstGeom>
            <a:solidFill>
              <a:schemeClr val="bg1">
                <a:lumMod val="95000"/>
                <a:alpha val="31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29" name="Oval 28"/>
            <p:cNvSpPr/>
            <p:nvPr userDrawn="1"/>
          </p:nvSpPr>
          <p:spPr>
            <a:xfrm rot="10604502">
              <a:off x="11886320" y="1765230"/>
              <a:ext cx="536090" cy="536090"/>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0" name="Donut 29"/>
            <p:cNvSpPr/>
            <p:nvPr userDrawn="1"/>
          </p:nvSpPr>
          <p:spPr>
            <a:xfrm rot="10604502">
              <a:off x="9874667" y="3536070"/>
              <a:ext cx="2626101" cy="2626101"/>
            </a:xfrm>
            <a:prstGeom prst="donut">
              <a:avLst>
                <a:gd name="adj" fmla="val 15926"/>
              </a:avLst>
            </a:prstGeom>
            <a:solidFill>
              <a:schemeClr val="bg1">
                <a:lumMod val="95000"/>
                <a:alpha val="13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1" name="Donut 30"/>
            <p:cNvSpPr/>
            <p:nvPr userDrawn="1"/>
          </p:nvSpPr>
          <p:spPr>
            <a:xfrm rot="10604502">
              <a:off x="10759809" y="3214182"/>
              <a:ext cx="835345" cy="835345"/>
            </a:xfrm>
            <a:prstGeom prst="donut">
              <a:avLst>
                <a:gd name="adj" fmla="val 11712"/>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2" name="Donut 31"/>
            <p:cNvSpPr/>
            <p:nvPr userDrawn="1"/>
          </p:nvSpPr>
          <p:spPr>
            <a:xfrm rot="10604502">
              <a:off x="4248675" y="6231127"/>
              <a:ext cx="1074806" cy="1074806"/>
            </a:xfrm>
            <a:prstGeom prst="donut">
              <a:avLst>
                <a:gd name="adj" fmla="val 24020"/>
              </a:avLst>
            </a:prstGeom>
            <a:solidFill>
              <a:schemeClr val="bg1">
                <a:lumMod val="95000"/>
                <a:alpha val="54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solidFill>
                  <a:schemeClr val="tx1"/>
                </a:solidFill>
              </a:endParaRPr>
            </a:p>
          </p:txBody>
        </p:sp>
        <p:sp>
          <p:nvSpPr>
            <p:cNvPr id="33" name="Oval 32"/>
            <p:cNvSpPr/>
            <p:nvPr userDrawn="1"/>
          </p:nvSpPr>
          <p:spPr>
            <a:xfrm rot="10604502">
              <a:off x="11516462" y="3055947"/>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4" name="Oval 33"/>
            <p:cNvSpPr/>
            <p:nvPr userDrawn="1"/>
          </p:nvSpPr>
          <p:spPr>
            <a:xfrm rot="10604502">
              <a:off x="8086333" y="6082900"/>
              <a:ext cx="603202" cy="60320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sp>
          <p:nvSpPr>
            <p:cNvPr id="35" name="Oval 34"/>
            <p:cNvSpPr/>
            <p:nvPr userDrawn="1"/>
          </p:nvSpPr>
          <p:spPr>
            <a:xfrm rot="10604502">
              <a:off x="4659440" y="5686338"/>
              <a:ext cx="312832" cy="312832"/>
            </a:xfrm>
            <a:prstGeom prst="ellipse">
              <a:avLst/>
            </a:prstGeom>
            <a:solidFill>
              <a:schemeClr val="bg1">
                <a:lumMod val="95000"/>
                <a:alpha val="47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00"/>
            </a:p>
          </p:txBody>
        </p:sp>
      </p:grpSp>
      <p:grpSp>
        <p:nvGrpSpPr>
          <p:cNvPr id="42" name="Group 41"/>
          <p:cNvGrpSpPr/>
          <p:nvPr userDrawn="1"/>
        </p:nvGrpSpPr>
        <p:grpSpPr>
          <a:xfrm>
            <a:off x="276313" y="6502736"/>
            <a:ext cx="731511" cy="276999"/>
            <a:chOff x="404977" y="6383122"/>
            <a:chExt cx="731513" cy="276999"/>
          </a:xfrm>
        </p:grpSpPr>
        <p:sp>
          <p:nvSpPr>
            <p:cNvPr id="43" name="TextBox 42"/>
            <p:cNvSpPr txBox="1"/>
            <p:nvPr/>
          </p:nvSpPr>
          <p:spPr>
            <a:xfrm>
              <a:off x="512343" y="6383122"/>
              <a:ext cx="624147" cy="276999"/>
            </a:xfrm>
            <a:prstGeom prst="rect">
              <a:avLst/>
            </a:prstGeom>
            <a:noFill/>
          </p:spPr>
          <p:txBody>
            <a:bodyPr wrap="none" rtlCol="0">
              <a:spAutoFit/>
            </a:bodyPr>
            <a:lstStyle/>
            <a:p>
              <a:r>
                <a:rPr lang="id-ID" sz="1200" dirty="0">
                  <a:solidFill>
                    <a:schemeClr val="bg1">
                      <a:lumMod val="50000"/>
                    </a:schemeClr>
                  </a:solidFill>
                  <a:latin typeface="Raleway" panose="020B0003030101060003" pitchFamily="34" charset="0"/>
                </a:rPr>
                <a:t>MOST</a:t>
              </a:r>
            </a:p>
          </p:txBody>
        </p:sp>
        <p:grpSp>
          <p:nvGrpSpPr>
            <p:cNvPr id="44" name="Group 43"/>
            <p:cNvGrpSpPr/>
            <p:nvPr/>
          </p:nvGrpSpPr>
          <p:grpSpPr>
            <a:xfrm>
              <a:off x="404977" y="6417778"/>
              <a:ext cx="181253" cy="189215"/>
              <a:chOff x="4573232" y="2256703"/>
              <a:chExt cx="838558" cy="875393"/>
            </a:xfrm>
          </p:grpSpPr>
          <p:sp>
            <p:nvSpPr>
              <p:cNvPr id="45" name="Oval 44"/>
              <p:cNvSpPr/>
              <p:nvPr/>
            </p:nvSpPr>
            <p:spPr>
              <a:xfrm>
                <a:off x="4573232"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6" name="Oval 45"/>
              <p:cNvSpPr/>
              <p:nvPr/>
            </p:nvSpPr>
            <p:spPr>
              <a:xfrm>
                <a:off x="4821694" y="2542000"/>
                <a:ext cx="590096"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sp>
            <p:nvSpPr>
              <p:cNvPr id="47" name="Oval 46"/>
              <p:cNvSpPr/>
              <p:nvPr/>
            </p:nvSpPr>
            <p:spPr>
              <a:xfrm>
                <a:off x="4697463" y="2256703"/>
                <a:ext cx="590096"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
              </a:p>
            </p:txBody>
          </p:sp>
        </p:grpSp>
      </p:grpSp>
      <p:grpSp>
        <p:nvGrpSpPr>
          <p:cNvPr id="55" name="Group 54"/>
          <p:cNvGrpSpPr/>
          <p:nvPr userDrawn="1"/>
        </p:nvGrpSpPr>
        <p:grpSpPr>
          <a:xfrm>
            <a:off x="11807070" y="6559227"/>
            <a:ext cx="214313" cy="220663"/>
            <a:chOff x="7015550" y="2614882"/>
            <a:chExt cx="214313" cy="220663"/>
          </a:xfrm>
          <a:solidFill>
            <a:srgbClr val="FF6D6D"/>
          </a:solidFill>
        </p:grpSpPr>
        <p:sp>
          <p:nvSpPr>
            <p:cNvPr id="49" name="Freeform 5">
              <a:hlinkClick r:id="" action="ppaction://hlinkshowjump?jump=nextslide"/>
            </p:cNvPr>
            <p:cNvSpPr>
              <a:spLocks noEditPoints="1"/>
            </p:cNvSpPr>
            <p:nvPr userDrawn="1"/>
          </p:nvSpPr>
          <p:spPr bwMode="auto">
            <a:xfrm>
              <a:off x="7015550" y="2614882"/>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50" name="Freeform 6">
              <a:hlinkClick r:id="" action="ppaction://hlinkshowjump?jump=nextslide"/>
            </p:cNvPr>
            <p:cNvSpPr>
              <a:spLocks/>
            </p:cNvSpPr>
            <p:nvPr userDrawn="1"/>
          </p:nvSpPr>
          <p:spPr bwMode="auto">
            <a:xfrm>
              <a:off x="7091750" y="2657745"/>
              <a:ext cx="76200" cy="131763"/>
            </a:xfrm>
            <a:custGeom>
              <a:avLst/>
              <a:gdLst>
                <a:gd name="T0" fmla="*/ 0 w 48"/>
                <a:gd name="T1" fmla="*/ 70 h 83"/>
                <a:gd name="T2" fmla="*/ 34 w 48"/>
                <a:gd name="T3" fmla="*/ 40 h 83"/>
                <a:gd name="T4" fmla="*/ 0 w 48"/>
                <a:gd name="T5" fmla="*/ 13 h 83"/>
                <a:gd name="T6" fmla="*/ 0 w 48"/>
                <a:gd name="T7" fmla="*/ 0 h 83"/>
                <a:gd name="T8" fmla="*/ 48 w 48"/>
                <a:gd name="T9" fmla="*/ 40 h 83"/>
                <a:gd name="T10" fmla="*/ 0 w 48"/>
                <a:gd name="T11" fmla="*/ 83 h 83"/>
                <a:gd name="T12" fmla="*/ 0 w 48"/>
                <a:gd name="T13" fmla="*/ 7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0" y="70"/>
                  </a:moveTo>
                  <a:lnTo>
                    <a:pt x="34" y="40"/>
                  </a:lnTo>
                  <a:lnTo>
                    <a:pt x="0" y="13"/>
                  </a:lnTo>
                  <a:lnTo>
                    <a:pt x="0" y="0"/>
                  </a:lnTo>
                  <a:lnTo>
                    <a:pt x="48" y="40"/>
                  </a:lnTo>
                  <a:lnTo>
                    <a:pt x="0" y="83"/>
                  </a:lnTo>
                  <a:lnTo>
                    <a:pt x="0"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56" name="Group 55"/>
          <p:cNvGrpSpPr/>
          <p:nvPr userDrawn="1"/>
        </p:nvGrpSpPr>
        <p:grpSpPr>
          <a:xfrm>
            <a:off x="11370388" y="6559227"/>
            <a:ext cx="214313" cy="220663"/>
            <a:chOff x="7395183" y="3832633"/>
            <a:chExt cx="214313" cy="220663"/>
          </a:xfrm>
          <a:solidFill>
            <a:srgbClr val="FF6D6D"/>
          </a:solidFill>
        </p:grpSpPr>
        <p:sp>
          <p:nvSpPr>
            <p:cNvPr id="51" name="Freeform 7">
              <a:hlinkClick r:id="" action="ppaction://hlinkshowjump?jump=previousslide"/>
            </p:cNvPr>
            <p:cNvSpPr>
              <a:spLocks noEditPoints="1"/>
            </p:cNvSpPr>
            <p:nvPr userDrawn="1"/>
          </p:nvSpPr>
          <p:spPr bwMode="auto">
            <a:xfrm>
              <a:off x="7395183" y="3832633"/>
              <a:ext cx="214313" cy="220663"/>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sp>
          <p:nvSpPr>
            <p:cNvPr id="52" name="Freeform 8">
              <a:hlinkClick r:id="" action="ppaction://hlinkshowjump?jump=previousslide"/>
            </p:cNvPr>
            <p:cNvSpPr>
              <a:spLocks/>
            </p:cNvSpPr>
            <p:nvPr userDrawn="1"/>
          </p:nvSpPr>
          <p:spPr bwMode="auto">
            <a:xfrm>
              <a:off x="7457096" y="3880258"/>
              <a:ext cx="76200" cy="130175"/>
            </a:xfrm>
            <a:custGeom>
              <a:avLst/>
              <a:gdLst>
                <a:gd name="T0" fmla="*/ 48 w 48"/>
                <a:gd name="T1" fmla="*/ 12 h 82"/>
                <a:gd name="T2" fmla="*/ 14 w 48"/>
                <a:gd name="T3" fmla="*/ 42 h 82"/>
                <a:gd name="T4" fmla="*/ 48 w 48"/>
                <a:gd name="T5" fmla="*/ 70 h 82"/>
                <a:gd name="T6" fmla="*/ 48 w 48"/>
                <a:gd name="T7" fmla="*/ 82 h 82"/>
                <a:gd name="T8" fmla="*/ 0 w 48"/>
                <a:gd name="T9" fmla="*/ 42 h 82"/>
                <a:gd name="T10" fmla="*/ 48 w 48"/>
                <a:gd name="T11" fmla="*/ 0 h 82"/>
                <a:gd name="T12" fmla="*/ 48 w 48"/>
                <a:gd name="T13" fmla="*/ 12 h 82"/>
              </a:gdLst>
              <a:ahLst/>
              <a:cxnLst>
                <a:cxn ang="0">
                  <a:pos x="T0" y="T1"/>
                </a:cxn>
                <a:cxn ang="0">
                  <a:pos x="T2" y="T3"/>
                </a:cxn>
                <a:cxn ang="0">
                  <a:pos x="T4" y="T5"/>
                </a:cxn>
                <a:cxn ang="0">
                  <a:pos x="T6" y="T7"/>
                </a:cxn>
                <a:cxn ang="0">
                  <a:pos x="T8" y="T9"/>
                </a:cxn>
                <a:cxn ang="0">
                  <a:pos x="T10" y="T11"/>
                </a:cxn>
                <a:cxn ang="0">
                  <a:pos x="T12" y="T13"/>
                </a:cxn>
              </a:cxnLst>
              <a:rect l="0" t="0" r="r" b="b"/>
              <a:pathLst>
                <a:path w="48" h="82">
                  <a:moveTo>
                    <a:pt x="48" y="12"/>
                  </a:moveTo>
                  <a:lnTo>
                    <a:pt x="14" y="42"/>
                  </a:lnTo>
                  <a:lnTo>
                    <a:pt x="48" y="70"/>
                  </a:lnTo>
                  <a:lnTo>
                    <a:pt x="48" y="82"/>
                  </a:lnTo>
                  <a:lnTo>
                    <a:pt x="0" y="42"/>
                  </a:lnTo>
                  <a:lnTo>
                    <a:pt x="48" y="0"/>
                  </a:lnTo>
                  <a:lnTo>
                    <a:pt x="48" y="12"/>
                  </a:lnTo>
                  <a:close/>
                </a:path>
              </a:pathLst>
            </a:custGeom>
            <a:grpFill/>
            <a:ln>
              <a:noFill/>
            </a:ln>
          </p:spPr>
          <p:txBody>
            <a:bodyPr vert="horz" wrap="square" lIns="91440" tIns="45720" rIns="91440" bIns="45720" numCol="1" anchor="t" anchorCtr="0" compatLnSpc="1">
              <a:prstTxWarp prst="textNoShape">
                <a:avLst/>
              </a:prstTxWarp>
            </a:bodyPr>
            <a:lstStyle/>
            <a:p>
              <a:endParaRPr lang="id-ID" sz="1800"/>
            </a:p>
          </p:txBody>
        </p:sp>
      </p:grpSp>
      <p:sp>
        <p:nvSpPr>
          <p:cNvPr id="57" name="Rectangle 56"/>
          <p:cNvSpPr/>
          <p:nvPr userDrawn="1"/>
        </p:nvSpPr>
        <p:spPr>
          <a:xfrm>
            <a:off x="3102781" y="6383339"/>
            <a:ext cx="6096000" cy="415498"/>
          </a:xfrm>
          <a:prstGeom prst="rect">
            <a:avLst/>
          </a:prstGeom>
        </p:spPr>
        <p:txBody>
          <a:bodyPr>
            <a:spAutoFit/>
          </a:bodyPr>
          <a:lstStyle/>
          <a:p>
            <a:pPr algn="ctr"/>
            <a:r>
              <a:rPr lang="id-ID" sz="1100" b="0" i="0" u="none" dirty="0">
                <a:solidFill>
                  <a:srgbClr val="FF6D6D"/>
                </a:solidFill>
              </a:rPr>
              <a:t>www.Company</a:t>
            </a:r>
            <a:r>
              <a:rPr lang="id-ID" sz="1100" b="0" i="0" u="none" baseline="0" dirty="0">
                <a:solidFill>
                  <a:srgbClr val="FF6D6D"/>
                </a:solidFill>
              </a:rPr>
              <a:t>Name.com</a:t>
            </a:r>
            <a:endParaRPr lang="id-ID" sz="1050" b="0" i="0" u="none" baseline="0" dirty="0">
              <a:solidFill>
                <a:srgbClr val="FF6D6D"/>
              </a:solidFill>
            </a:endParaRPr>
          </a:p>
          <a:p>
            <a:pPr algn="ctr"/>
            <a:r>
              <a:rPr lang="en-US" sz="900" dirty="0">
                <a:solidFill>
                  <a:schemeClr val="tx1">
                    <a:lumMod val="50000"/>
                    <a:lumOff val="50000"/>
                  </a:schemeClr>
                </a:solidFill>
              </a:rPr>
              <a:t>© 2020 </a:t>
            </a:r>
            <a:r>
              <a:rPr lang="en-US" sz="900" dirty="0" err="1">
                <a:solidFill>
                  <a:schemeClr val="tx1">
                    <a:lumMod val="50000"/>
                    <a:lumOff val="50000"/>
                  </a:schemeClr>
                </a:solidFill>
              </a:rPr>
              <a:t>Companyname</a:t>
            </a:r>
            <a:r>
              <a:rPr lang="en-US" sz="900" dirty="0">
                <a:solidFill>
                  <a:schemeClr val="tx1">
                    <a:lumMod val="50000"/>
                    <a:lumOff val="50000"/>
                  </a:schemeClr>
                </a:solidFill>
              </a:rPr>
              <a:t> </a:t>
            </a:r>
            <a:r>
              <a:rPr lang="id-ID" sz="900" dirty="0">
                <a:solidFill>
                  <a:schemeClr val="tx1">
                    <a:lumMod val="50000"/>
                    <a:lumOff val="50000"/>
                  </a:schemeClr>
                </a:solidFill>
              </a:rPr>
              <a:t>PowerPoint</a:t>
            </a:r>
            <a:r>
              <a:rPr lang="id-ID" sz="900" baseline="0" dirty="0">
                <a:solidFill>
                  <a:schemeClr val="tx1">
                    <a:lumMod val="50000"/>
                    <a:lumOff val="50000"/>
                  </a:schemeClr>
                </a:solidFill>
              </a:rPr>
              <a:t> Business </a:t>
            </a:r>
            <a:r>
              <a:rPr lang="en-US" sz="900" dirty="0">
                <a:solidFill>
                  <a:schemeClr val="tx1">
                    <a:lumMod val="50000"/>
                    <a:lumOff val="50000"/>
                  </a:schemeClr>
                </a:solidFill>
              </a:rPr>
              <a:t>Theme. All Rights Reserved. </a:t>
            </a:r>
            <a:endParaRPr lang="id-ID" sz="900" dirty="0">
              <a:solidFill>
                <a:schemeClr val="tx1">
                  <a:lumMod val="50000"/>
                  <a:lumOff val="50000"/>
                </a:schemeClr>
              </a:solidFill>
            </a:endParaRPr>
          </a:p>
        </p:txBody>
      </p:sp>
      <p:grpSp>
        <p:nvGrpSpPr>
          <p:cNvPr id="36" name="Group 35"/>
          <p:cNvGrpSpPr/>
          <p:nvPr userDrawn="1"/>
        </p:nvGrpSpPr>
        <p:grpSpPr>
          <a:xfrm rot="16200000">
            <a:off x="504088" y="1672815"/>
            <a:ext cx="383327" cy="67506"/>
            <a:chOff x="2013527" y="1616364"/>
            <a:chExt cx="576928" cy="101600"/>
          </a:xfrm>
        </p:grpSpPr>
        <p:sp>
          <p:nvSpPr>
            <p:cNvPr id="6" name="Oval 5"/>
            <p:cNvSpPr/>
            <p:nvPr userDrawn="1"/>
          </p:nvSpPr>
          <p:spPr>
            <a:xfrm>
              <a:off x="2013527" y="1616364"/>
              <a:ext cx="101600" cy="101600"/>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p:cNvSpPr/>
            <p:nvPr userDrawn="1"/>
          </p:nvSpPr>
          <p:spPr>
            <a:xfrm>
              <a:off x="2132359" y="1616364"/>
              <a:ext cx="101600" cy="101600"/>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1" name="Oval 60"/>
            <p:cNvSpPr/>
            <p:nvPr userDrawn="1"/>
          </p:nvSpPr>
          <p:spPr>
            <a:xfrm>
              <a:off x="2251191" y="1616364"/>
              <a:ext cx="101600" cy="101600"/>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p:cNvSpPr/>
            <p:nvPr userDrawn="1"/>
          </p:nvSpPr>
          <p:spPr>
            <a:xfrm>
              <a:off x="2370023" y="1616364"/>
              <a:ext cx="101600" cy="101600"/>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userDrawn="1"/>
          </p:nvSpPr>
          <p:spPr>
            <a:xfrm>
              <a:off x="2488855" y="1616364"/>
              <a:ext cx="101600" cy="101600"/>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4" name="Oval 53"/>
          <p:cNvSpPr/>
          <p:nvPr userDrawn="1"/>
        </p:nvSpPr>
        <p:spPr>
          <a:xfrm>
            <a:off x="11672882" y="-148007"/>
            <a:ext cx="655570" cy="655569"/>
          </a:xfrm>
          <a:prstGeom prst="ellipse">
            <a:avLst/>
          </a:prstGeom>
          <a:solidFill>
            <a:srgbClr val="FF6D6D"/>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44B5E3D8-B559-49FC-84E7-900B409E63B2}" type="slidenum">
              <a:rPr lang="id-ID" sz="1400" b="1" smtClean="0">
                <a:solidFill>
                  <a:schemeClr val="bg1"/>
                </a:solidFill>
              </a:rPr>
              <a:pPr algn="ctr"/>
              <a:t>‹#›</a:t>
            </a:fld>
            <a:endParaRPr lang="id-ID" sz="1600" b="1" dirty="0">
              <a:solidFill>
                <a:schemeClr val="bg1"/>
              </a:solidFill>
            </a:endParaRPr>
          </a:p>
        </p:txBody>
      </p:sp>
    </p:spTree>
    <p:extLst>
      <p:ext uri="{BB962C8B-B14F-4D97-AF65-F5344CB8AC3E}">
        <p14:creationId xmlns:p14="http://schemas.microsoft.com/office/powerpoint/2010/main" xmlns="" val="34861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7" grpId="2"/>
      <p:bldP spid="57" grpId="3"/>
      <p:bldP spid="57" grpId="4"/>
      <p:bldP spid="57" grpId="5"/>
      <p:bldP spid="57" grpId="6"/>
      <p:bldP spid="57" grpId="7"/>
      <p:bldP spid="57" grpId="8"/>
      <p:bldP spid="57" grpId="9"/>
      <p:bldP spid="57" grpId="10"/>
      <p:bldP spid="57" grpId="11"/>
      <p:bldP spid="57" grpId="12"/>
      <p:bldP spid="57" grpId="13"/>
    </p:bld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7F7F7"/>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6CEAD-6C4C-46CF-ADB1-280DD35AEF6B}" type="datetime1">
              <a:rPr lang="id-ID" smtClean="0"/>
              <a:pPr/>
              <a:t>06/12/2018</a:t>
            </a:fld>
            <a:endParaRPr lang="id-ID"/>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6C500B-1BCB-452B-802D-F943D569753B}" type="slidenum">
              <a:rPr lang="id-ID" smtClean="0"/>
              <a:pPr/>
              <a:t>‹#›</a:t>
            </a:fld>
            <a:endParaRPr lang="id-ID" dirty="0"/>
          </a:p>
        </p:txBody>
      </p:sp>
    </p:spTree>
    <p:extLst>
      <p:ext uri="{BB962C8B-B14F-4D97-AF65-F5344CB8AC3E}">
        <p14:creationId xmlns:p14="http://schemas.microsoft.com/office/powerpoint/2010/main" xmlns="" val="337062880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7" r:id="rId5"/>
    <p:sldLayoutId id="2147483654" r:id="rId6"/>
    <p:sldLayoutId id="2147483655" r:id="rId7"/>
    <p:sldLayoutId id="2147483656" r:id="rId8"/>
    <p:sldLayoutId id="2147483653" r:id="rId9"/>
    <p:sldLayoutId id="2147483661" r:id="rId10"/>
    <p:sldLayoutId id="2147483658" r:id="rId11"/>
    <p:sldLayoutId id="2147483659" r:id="rId12"/>
    <p:sldLayoutId id="2147483660" r:id="rId13"/>
  </p:sldLayoutIdLst>
  <p:hf hdr="0" ftr="0" dt="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8" name="Rectangle 57"/>
          <p:cNvSpPr/>
          <p:nvPr/>
        </p:nvSpPr>
        <p:spPr>
          <a:xfrm>
            <a:off x="3848997" y="1063262"/>
            <a:ext cx="4641207" cy="646331"/>
          </a:xfrm>
          <a:prstGeom prst="rect">
            <a:avLst/>
          </a:prstGeom>
        </p:spPr>
        <p:txBody>
          <a:bodyPr wrap="none">
            <a:spAutoFit/>
          </a:bodyPr>
          <a:lstStyle/>
          <a:p>
            <a:r>
              <a:rPr lang="id-ID" sz="3600" dirty="0">
                <a:solidFill>
                  <a:schemeClr val="bg1">
                    <a:lumMod val="65000"/>
                  </a:schemeClr>
                </a:solidFill>
                <a:latin typeface="Raleway" panose="020B0003030101060003" pitchFamily="34" charset="0"/>
              </a:rPr>
              <a:t>Spotify </a:t>
            </a:r>
            <a:r>
              <a:rPr lang="en-US" sz="3600" dirty="0">
                <a:solidFill>
                  <a:schemeClr val="bg1">
                    <a:lumMod val="65000"/>
                  </a:schemeClr>
                </a:solidFill>
                <a:latin typeface="Raleway" panose="020B0003030101060003" pitchFamily="34" charset="0"/>
              </a:rPr>
              <a:t>M</a:t>
            </a:r>
            <a:r>
              <a:rPr lang="id-ID" sz="3600" dirty="0">
                <a:solidFill>
                  <a:schemeClr val="bg1">
                    <a:lumMod val="65000"/>
                  </a:schemeClr>
                </a:solidFill>
                <a:latin typeface="Raleway" panose="020B0003030101060003" pitchFamily="34" charset="0"/>
              </a:rPr>
              <a:t>usic </a:t>
            </a:r>
            <a:r>
              <a:rPr lang="en-US" sz="3600" dirty="0">
                <a:solidFill>
                  <a:schemeClr val="bg1">
                    <a:lumMod val="65000"/>
                  </a:schemeClr>
                </a:solidFill>
                <a:latin typeface="Raleway" panose="020B0003030101060003" pitchFamily="34" charset="0"/>
              </a:rPr>
              <a:t>A</a:t>
            </a:r>
            <a:r>
              <a:rPr lang="id-ID" sz="3600" dirty="0">
                <a:solidFill>
                  <a:schemeClr val="bg1">
                    <a:lumMod val="65000"/>
                  </a:schemeClr>
                </a:solidFill>
                <a:latin typeface="Raleway" panose="020B0003030101060003" pitchFamily="34" charset="0"/>
              </a:rPr>
              <a:t>nalysis</a:t>
            </a:r>
          </a:p>
        </p:txBody>
      </p:sp>
      <p:sp>
        <p:nvSpPr>
          <p:cNvPr id="11" name="TextBox 10"/>
          <p:cNvSpPr txBox="1"/>
          <p:nvPr/>
        </p:nvSpPr>
        <p:spPr>
          <a:xfrm>
            <a:off x="4313411" y="139932"/>
            <a:ext cx="4719177" cy="923330"/>
          </a:xfrm>
          <a:prstGeom prst="rect">
            <a:avLst/>
          </a:prstGeom>
          <a:noFill/>
        </p:spPr>
        <p:txBody>
          <a:bodyPr wrap="none" rtlCol="0">
            <a:spAutoFit/>
          </a:bodyPr>
          <a:lstStyle/>
          <a:p>
            <a:r>
              <a:rPr lang="id-ID" sz="5400" dirty="0">
                <a:solidFill>
                  <a:schemeClr val="bg1">
                    <a:lumMod val="50000"/>
                  </a:schemeClr>
                </a:solidFill>
                <a:latin typeface="Raleway" panose="020B0003030101060003" pitchFamily="34" charset="0"/>
              </a:rPr>
              <a:t>Group Project </a:t>
            </a:r>
          </a:p>
        </p:txBody>
      </p:sp>
      <p:sp>
        <p:nvSpPr>
          <p:cNvPr id="62" name="Oval 61"/>
          <p:cNvSpPr/>
          <p:nvPr/>
        </p:nvSpPr>
        <p:spPr>
          <a:xfrm>
            <a:off x="3465475" y="406309"/>
            <a:ext cx="590097"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Oval 62"/>
          <p:cNvSpPr/>
          <p:nvPr/>
        </p:nvSpPr>
        <p:spPr>
          <a:xfrm>
            <a:off x="3713937" y="406309"/>
            <a:ext cx="590097" cy="590096"/>
          </a:xfrm>
          <a:prstGeom prst="ellipse">
            <a:avLst/>
          </a:prstGeom>
          <a:solidFill>
            <a:srgbClr val="FF6D6D">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p:nvSpPr>
        <p:spPr>
          <a:xfrm>
            <a:off x="3589706" y="121012"/>
            <a:ext cx="590097" cy="590096"/>
          </a:xfrm>
          <a:prstGeom prst="ellipse">
            <a:avLst/>
          </a:prstGeom>
          <a:solidFill>
            <a:srgbClr val="FF4343">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p:cNvGrpSpPr/>
          <p:nvPr/>
        </p:nvGrpSpPr>
        <p:grpSpPr>
          <a:xfrm>
            <a:off x="5880425" y="1777275"/>
            <a:ext cx="773681" cy="67506"/>
            <a:chOff x="5800526" y="4057907"/>
            <a:chExt cx="773681" cy="67506"/>
          </a:xfrm>
        </p:grpSpPr>
        <p:sp>
          <p:nvSpPr>
            <p:cNvPr id="15" name="Oval 14"/>
            <p:cNvSpPr/>
            <p:nvPr/>
          </p:nvSpPr>
          <p:spPr>
            <a:xfrm>
              <a:off x="5800526" y="4057907"/>
              <a:ext cx="67506" cy="67506"/>
            </a:xfrm>
            <a:prstGeom prst="ellipse">
              <a:avLst/>
            </a:prstGeom>
            <a:solidFill>
              <a:srgbClr val="FF434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p:cNvSpPr/>
            <p:nvPr/>
          </p:nvSpPr>
          <p:spPr>
            <a:xfrm>
              <a:off x="5879481" y="4057907"/>
              <a:ext cx="67506" cy="67506"/>
            </a:xfrm>
            <a:prstGeom prst="ellipse">
              <a:avLst/>
            </a:prstGeom>
            <a:solidFill>
              <a:srgbClr val="FF434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5958437" y="4057907"/>
              <a:ext cx="67506" cy="67506"/>
            </a:xfrm>
            <a:prstGeom prst="ellipse">
              <a:avLst/>
            </a:prstGeom>
            <a:solidFill>
              <a:srgbClr val="FF434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p:nvSpPr>
          <p:spPr>
            <a:xfrm>
              <a:off x="6037392" y="4057907"/>
              <a:ext cx="67506" cy="67506"/>
            </a:xfrm>
            <a:prstGeom prst="ellipse">
              <a:avLst/>
            </a:prstGeom>
            <a:solidFill>
              <a:srgbClr val="FF434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p:cNvSpPr/>
            <p:nvPr/>
          </p:nvSpPr>
          <p:spPr>
            <a:xfrm>
              <a:off x="6116347" y="4057907"/>
              <a:ext cx="67506" cy="67506"/>
            </a:xfrm>
            <a:prstGeom prst="ellipse">
              <a:avLst/>
            </a:prstGeom>
            <a:solidFill>
              <a:srgbClr val="FF434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p:cNvSpPr/>
            <p:nvPr/>
          </p:nvSpPr>
          <p:spPr>
            <a:xfrm>
              <a:off x="6190880" y="4057907"/>
              <a:ext cx="67506" cy="67506"/>
            </a:xfrm>
            <a:prstGeom prst="ellipse">
              <a:avLst/>
            </a:prstGeom>
            <a:solidFill>
              <a:srgbClr val="FF43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6269835" y="4057907"/>
              <a:ext cx="67506" cy="67506"/>
            </a:xfrm>
            <a:prstGeom prst="ellipse">
              <a:avLst/>
            </a:prstGeom>
            <a:solidFill>
              <a:srgbClr val="FF434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p:nvPr/>
          </p:nvSpPr>
          <p:spPr>
            <a:xfrm>
              <a:off x="6348791" y="4057907"/>
              <a:ext cx="67506" cy="67506"/>
            </a:xfrm>
            <a:prstGeom prst="ellipse">
              <a:avLst/>
            </a:prstGeom>
            <a:solidFill>
              <a:srgbClr val="FF434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p:nvPr/>
          </p:nvSpPr>
          <p:spPr>
            <a:xfrm>
              <a:off x="6427746" y="4057907"/>
              <a:ext cx="67506" cy="67506"/>
            </a:xfrm>
            <a:prstGeom prst="ellipse">
              <a:avLst/>
            </a:prstGeom>
            <a:solidFill>
              <a:srgbClr val="FF434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p:nvPr/>
          </p:nvSpPr>
          <p:spPr>
            <a:xfrm>
              <a:off x="6506701" y="4057907"/>
              <a:ext cx="67506" cy="67506"/>
            </a:xfrm>
            <a:prstGeom prst="ellipse">
              <a:avLst/>
            </a:prstGeom>
            <a:solidFill>
              <a:srgbClr val="F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4" name="Picture 3" descr="A close up of a person wearing a hat&#10;&#10;Description automatically generated">
            <a:extLst>
              <a:ext uri="{FF2B5EF4-FFF2-40B4-BE49-F238E27FC236}">
                <a16:creationId xmlns:a16="http://schemas.microsoft.com/office/drawing/2014/main" xmlns="" id="{5841359F-FA7F-4F68-9614-0AC136946C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97352" y="4211468"/>
            <a:ext cx="2404281" cy="2547175"/>
          </a:xfrm>
          <a:prstGeom prst="rect">
            <a:avLst/>
          </a:prstGeom>
        </p:spPr>
      </p:pic>
      <p:sp>
        <p:nvSpPr>
          <p:cNvPr id="5" name="Rectangle 4">
            <a:extLst>
              <a:ext uri="{FF2B5EF4-FFF2-40B4-BE49-F238E27FC236}">
                <a16:creationId xmlns:a16="http://schemas.microsoft.com/office/drawing/2014/main" xmlns="" id="{53A7E22D-1B35-4254-98A5-07402FA855C4}"/>
              </a:ext>
            </a:extLst>
          </p:cNvPr>
          <p:cNvSpPr/>
          <p:nvPr/>
        </p:nvSpPr>
        <p:spPr>
          <a:xfrm>
            <a:off x="943388" y="3747503"/>
            <a:ext cx="1165704" cy="369332"/>
          </a:xfrm>
          <a:prstGeom prst="rect">
            <a:avLst/>
          </a:prstGeom>
        </p:spPr>
        <p:txBody>
          <a:bodyPr wrap="none">
            <a:spAutoFit/>
          </a:bodyPr>
          <a:lstStyle/>
          <a:p>
            <a:r>
              <a:rPr lang="en-US" dirty="0"/>
              <a:t>Shan Jiang</a:t>
            </a:r>
          </a:p>
        </p:txBody>
      </p:sp>
      <p:pic>
        <p:nvPicPr>
          <p:cNvPr id="40961" name="Picture 1" descr="C:\Documents\Tencent Files\912567760\Image\C2C\{7B714A63-035D-AA8C-27EE-AADE416E1051}.png"/>
          <p:cNvPicPr>
            <a:picLocks noChangeAspect="1" noChangeArrowheads="1"/>
          </p:cNvPicPr>
          <p:nvPr/>
        </p:nvPicPr>
        <p:blipFill>
          <a:blip r:embed="rId3" cstate="print"/>
          <a:srcRect/>
          <a:stretch>
            <a:fillRect/>
          </a:stretch>
        </p:blipFill>
        <p:spPr bwMode="auto">
          <a:xfrm>
            <a:off x="3045637" y="4130183"/>
            <a:ext cx="2019869" cy="2762467"/>
          </a:xfrm>
          <a:prstGeom prst="rect">
            <a:avLst/>
          </a:prstGeom>
          <a:noFill/>
        </p:spPr>
      </p:pic>
      <p:sp>
        <p:nvSpPr>
          <p:cNvPr id="23" name="Rectangle 4">
            <a:extLst>
              <a:ext uri="{FF2B5EF4-FFF2-40B4-BE49-F238E27FC236}">
                <a16:creationId xmlns:a16="http://schemas.microsoft.com/office/drawing/2014/main" xmlns="" id="{53A7E22D-1B35-4254-98A5-07402FA855C4}"/>
              </a:ext>
            </a:extLst>
          </p:cNvPr>
          <p:cNvSpPr/>
          <p:nvPr/>
        </p:nvSpPr>
        <p:spPr>
          <a:xfrm>
            <a:off x="3581333" y="3747503"/>
            <a:ext cx="1059457" cy="369332"/>
          </a:xfrm>
          <a:prstGeom prst="rect">
            <a:avLst/>
          </a:prstGeom>
        </p:spPr>
        <p:txBody>
          <a:bodyPr wrap="none">
            <a:spAutoFit/>
          </a:bodyPr>
          <a:lstStyle/>
          <a:p>
            <a:r>
              <a:rPr lang="en-US" dirty="0"/>
              <a:t>Wei chen</a:t>
            </a:r>
          </a:p>
        </p:txBody>
      </p:sp>
      <p:sp>
        <p:nvSpPr>
          <p:cNvPr id="24" name="Rectangle 4">
            <a:extLst>
              <a:ext uri="{FF2B5EF4-FFF2-40B4-BE49-F238E27FC236}">
                <a16:creationId xmlns:a16="http://schemas.microsoft.com/office/drawing/2014/main" xmlns="" id="{53A7E22D-1B35-4254-98A5-07402FA855C4}"/>
              </a:ext>
            </a:extLst>
          </p:cNvPr>
          <p:cNvSpPr/>
          <p:nvPr/>
        </p:nvSpPr>
        <p:spPr>
          <a:xfrm>
            <a:off x="6025633" y="3747503"/>
            <a:ext cx="1117614" cy="369332"/>
          </a:xfrm>
          <a:prstGeom prst="rect">
            <a:avLst/>
          </a:prstGeom>
        </p:spPr>
        <p:txBody>
          <a:bodyPr wrap="none">
            <a:spAutoFit/>
          </a:bodyPr>
          <a:lstStyle/>
          <a:p>
            <a:r>
              <a:rPr lang="en-US" altLang="zh-CN" dirty="0"/>
              <a:t>Hangbo Li</a:t>
            </a:r>
          </a:p>
        </p:txBody>
      </p:sp>
      <p:pic>
        <p:nvPicPr>
          <p:cNvPr id="40963" name="Picture 3"/>
          <p:cNvPicPr>
            <a:picLocks noChangeAspect="1" noChangeArrowheads="1"/>
          </p:cNvPicPr>
          <p:nvPr/>
        </p:nvPicPr>
        <p:blipFill>
          <a:blip r:embed="rId4" cstate="print"/>
          <a:srcRect/>
          <a:stretch>
            <a:fillRect/>
          </a:stretch>
        </p:blipFill>
        <p:spPr bwMode="auto">
          <a:xfrm>
            <a:off x="5557461" y="4211468"/>
            <a:ext cx="2231076" cy="2599899"/>
          </a:xfrm>
          <a:prstGeom prst="rect">
            <a:avLst/>
          </a:prstGeom>
          <a:noFill/>
          <a:ln w="9525">
            <a:noFill/>
            <a:miter lim="800000"/>
            <a:headEnd/>
            <a:tailEnd/>
          </a:ln>
        </p:spPr>
      </p:pic>
      <p:pic>
        <p:nvPicPr>
          <p:cNvPr id="6" name="Picture 5">
            <a:extLst>
              <a:ext uri="{FF2B5EF4-FFF2-40B4-BE49-F238E27FC236}">
                <a16:creationId xmlns:a16="http://schemas.microsoft.com/office/drawing/2014/main" xmlns="" id="{9B9EB3D3-96BD-9E40-9E7C-97876F050AB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038758" y="4192404"/>
            <a:ext cx="1987660" cy="2650214"/>
          </a:xfrm>
          <a:prstGeom prst="rect">
            <a:avLst/>
          </a:prstGeom>
        </p:spPr>
      </p:pic>
      <p:sp>
        <p:nvSpPr>
          <p:cNvPr id="7" name="TextBox 6">
            <a:extLst>
              <a:ext uri="{FF2B5EF4-FFF2-40B4-BE49-F238E27FC236}">
                <a16:creationId xmlns:a16="http://schemas.microsoft.com/office/drawing/2014/main" xmlns="" id="{138EB2BC-03D1-9A47-A3E5-2BF56750BCA3}"/>
              </a:ext>
            </a:extLst>
          </p:cNvPr>
          <p:cNvSpPr txBox="1"/>
          <p:nvPr/>
        </p:nvSpPr>
        <p:spPr>
          <a:xfrm>
            <a:off x="8461919" y="3760851"/>
            <a:ext cx="1260763" cy="369332"/>
          </a:xfrm>
          <a:prstGeom prst="rect">
            <a:avLst/>
          </a:prstGeom>
          <a:noFill/>
        </p:spPr>
        <p:txBody>
          <a:bodyPr wrap="square" rtlCol="0">
            <a:spAutoFit/>
          </a:bodyPr>
          <a:lstStyle/>
          <a:p>
            <a:r>
              <a:rPr lang="en-US" dirty="0"/>
              <a:t>Chang Cui</a:t>
            </a:r>
          </a:p>
        </p:txBody>
      </p:sp>
      <p:sp>
        <p:nvSpPr>
          <p:cNvPr id="3" name="矩形 2">
            <a:extLst>
              <a:ext uri="{FF2B5EF4-FFF2-40B4-BE49-F238E27FC236}">
                <a16:creationId xmlns:a16="http://schemas.microsoft.com/office/drawing/2014/main" xmlns="" id="{88A7859A-49DC-6641-B4E5-15DE789DF761}"/>
              </a:ext>
            </a:extLst>
          </p:cNvPr>
          <p:cNvSpPr/>
          <p:nvPr/>
        </p:nvSpPr>
        <p:spPr>
          <a:xfrm>
            <a:off x="10602772" y="3747503"/>
            <a:ext cx="877163" cy="369332"/>
          </a:xfrm>
          <a:prstGeom prst="rect">
            <a:avLst/>
          </a:prstGeom>
        </p:spPr>
        <p:txBody>
          <a:bodyPr wrap="none">
            <a:spAutoFit/>
          </a:bodyPr>
          <a:lstStyle/>
          <a:p>
            <a:r>
              <a:rPr lang="en-US" altLang="zh-CN" dirty="0"/>
              <a:t>Chi Luo</a:t>
            </a:r>
          </a:p>
        </p:txBody>
      </p:sp>
      <p:pic>
        <p:nvPicPr>
          <p:cNvPr id="9" name="图片 8">
            <a:extLst>
              <a:ext uri="{FF2B5EF4-FFF2-40B4-BE49-F238E27FC236}">
                <a16:creationId xmlns:a16="http://schemas.microsoft.com/office/drawing/2014/main" xmlns="" id="{389BF183-F4AC-5E4F-849C-CF07A5028EE7}"/>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0156297" y="4211468"/>
            <a:ext cx="1987660" cy="2646532"/>
          </a:xfrm>
          <a:prstGeom prst="rect">
            <a:avLst/>
          </a:prstGeom>
        </p:spPr>
      </p:pic>
    </p:spTree>
    <p:extLst>
      <p:ext uri="{BB962C8B-B14F-4D97-AF65-F5344CB8AC3E}">
        <p14:creationId xmlns:p14="http://schemas.microsoft.com/office/powerpoint/2010/main" xmlns="" val="12860662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fltVal val="0"/>
                                          </p:val>
                                        </p:tav>
                                        <p:tav tm="100000">
                                          <p:val>
                                            <p:strVal val="#ppt_w"/>
                                          </p:val>
                                        </p:tav>
                                      </p:tavLst>
                                    </p:anim>
                                    <p:anim calcmode="lin" valueType="num">
                                      <p:cBhvr>
                                        <p:cTn id="14" dur="500" fill="hold"/>
                                        <p:tgtEl>
                                          <p:spTgt spid="62"/>
                                        </p:tgtEl>
                                        <p:attrNameLst>
                                          <p:attrName>ppt_h</p:attrName>
                                        </p:attrNameLst>
                                      </p:cBhvr>
                                      <p:tavLst>
                                        <p:tav tm="0">
                                          <p:val>
                                            <p:fltVal val="0"/>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1" grpId="0"/>
      <p:bldP spid="62" grpId="0" animBg="1"/>
      <p:bldP spid="63" grpId="0" animBg="1"/>
      <p:bldP spid="6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036956"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Distribution of </a:t>
            </a:r>
            <a:r>
              <a:rPr lang="id-ID" sz="3200" dirty="0">
                <a:solidFill>
                  <a:schemeClr val="bg1">
                    <a:lumMod val="50000"/>
                  </a:schemeClr>
                </a:solidFill>
                <a:latin typeface="Raleway" panose="020B0003030101060003" pitchFamily="34" charset="0"/>
              </a:rPr>
              <a:t>Danceability</a:t>
            </a:r>
          </a:p>
        </p:txBody>
      </p:sp>
      <p:pic>
        <p:nvPicPr>
          <p:cNvPr id="2050" name="Picture 2"/>
          <p:cNvPicPr>
            <a:picLocks noChangeAspect="1" noChangeArrowheads="1"/>
          </p:cNvPicPr>
          <p:nvPr/>
        </p:nvPicPr>
        <p:blipFill>
          <a:blip r:embed="rId2" cstate="print"/>
          <a:srcRect/>
          <a:stretch>
            <a:fillRect/>
          </a:stretch>
        </p:blipFill>
        <p:spPr bwMode="auto">
          <a:xfrm>
            <a:off x="5305567" y="1086703"/>
            <a:ext cx="6248400" cy="5257800"/>
          </a:xfrm>
          <a:prstGeom prst="rect">
            <a:avLst/>
          </a:prstGeom>
          <a:noFill/>
          <a:ln w="9525">
            <a:noFill/>
            <a:miter lim="800000"/>
            <a:headEnd/>
            <a:tailEnd/>
          </a:ln>
        </p:spPr>
      </p:pic>
      <p:sp>
        <p:nvSpPr>
          <p:cNvPr id="5" name="TextBox 4"/>
          <p:cNvSpPr txBox="1"/>
          <p:nvPr/>
        </p:nvSpPr>
        <p:spPr>
          <a:xfrm>
            <a:off x="1180758" y="2337861"/>
            <a:ext cx="3391241" cy="2677656"/>
          </a:xfrm>
          <a:prstGeom prst="rect">
            <a:avLst/>
          </a:prstGeom>
          <a:noFill/>
        </p:spPr>
        <p:txBody>
          <a:bodyPr wrap="square" rtlCol="0">
            <a:spAutoFit/>
          </a:bodyPr>
          <a:lstStyle/>
          <a:p>
            <a:r>
              <a:rPr lang="en-US" altLang="zh-CN" sz="2400" dirty="0"/>
              <a:t>Danceability describes how suitable a track is for dancing</a:t>
            </a:r>
            <a:r>
              <a:rPr lang="en-US" altLang="zh-CN" sz="2400" dirty="0" smtClean="0"/>
              <a:t>.</a:t>
            </a:r>
          </a:p>
          <a:p>
            <a:endParaRPr lang="en-US" altLang="zh-CN" sz="2400" dirty="0" smtClean="0"/>
          </a:p>
          <a:p>
            <a:endParaRPr lang="en-US" altLang="zh-CN" sz="2400" dirty="0" smtClean="0"/>
          </a:p>
          <a:p>
            <a:endParaRPr lang="en-US" altLang="zh-CN" sz="2400" dirty="0" smtClean="0"/>
          </a:p>
          <a:p>
            <a:r>
              <a:rPr lang="en-US" altLang="zh-CN" sz="2400" dirty="0" smtClean="0"/>
              <a:t>Mean</a:t>
            </a:r>
            <a:r>
              <a:rPr lang="zh-CN" altLang="en-US" sz="2400" dirty="0" smtClean="0"/>
              <a:t>：</a:t>
            </a:r>
            <a:r>
              <a:rPr lang="en-US" altLang="zh-CN" sz="2400" dirty="0" smtClean="0"/>
              <a:t>0.697</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14887"/>
            <a:ext cx="4055919"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Distribution of </a:t>
            </a:r>
            <a:r>
              <a:rPr lang="id-ID" sz="3200" dirty="0">
                <a:solidFill>
                  <a:schemeClr val="bg1">
                    <a:lumMod val="50000"/>
                  </a:schemeClr>
                </a:solidFill>
                <a:latin typeface="Raleway" panose="020B0003030101060003" pitchFamily="34" charset="0"/>
              </a:rPr>
              <a:t>energy</a:t>
            </a:r>
          </a:p>
        </p:txBody>
      </p:sp>
      <p:pic>
        <p:nvPicPr>
          <p:cNvPr id="3074" name="Picture 2"/>
          <p:cNvPicPr>
            <a:picLocks noChangeAspect="1" noChangeArrowheads="1"/>
          </p:cNvPicPr>
          <p:nvPr/>
        </p:nvPicPr>
        <p:blipFill>
          <a:blip r:embed="rId3" cstate="print"/>
          <a:srcRect/>
          <a:stretch>
            <a:fillRect/>
          </a:stretch>
        </p:blipFill>
        <p:spPr bwMode="auto">
          <a:xfrm>
            <a:off x="5674056" y="704567"/>
            <a:ext cx="6248400" cy="5257800"/>
          </a:xfrm>
          <a:prstGeom prst="rect">
            <a:avLst/>
          </a:prstGeom>
          <a:noFill/>
          <a:ln w="9525">
            <a:noFill/>
            <a:miter lim="800000"/>
            <a:headEnd/>
            <a:tailEnd/>
          </a:ln>
        </p:spPr>
      </p:pic>
      <p:sp>
        <p:nvSpPr>
          <p:cNvPr id="4" name="TextBox 3"/>
          <p:cNvSpPr txBox="1"/>
          <p:nvPr/>
        </p:nvSpPr>
        <p:spPr>
          <a:xfrm>
            <a:off x="978772" y="2264164"/>
            <a:ext cx="4206240" cy="3416320"/>
          </a:xfrm>
          <a:prstGeom prst="rect">
            <a:avLst/>
          </a:prstGeom>
          <a:noFill/>
        </p:spPr>
        <p:txBody>
          <a:bodyPr wrap="square" rtlCol="0">
            <a:spAutoFit/>
          </a:bodyPr>
          <a:lstStyle/>
          <a:p>
            <a:r>
              <a:rPr lang="en-US" altLang="zh-CN" sz="2400" dirty="0"/>
              <a:t>Energy is a measure from 0.0 to 1.0 and represents </a:t>
            </a:r>
            <a:r>
              <a:rPr lang="en-US" altLang="zh-CN" sz="2400" dirty="0" smtClean="0"/>
              <a:t>a perceptual measure of intensity </a:t>
            </a:r>
            <a:r>
              <a:rPr lang="en-US" altLang="zh-CN" sz="2400" dirty="0"/>
              <a:t>and activity</a:t>
            </a:r>
            <a:r>
              <a:rPr lang="en-US" altLang="zh-CN" sz="2400" dirty="0" smtClean="0"/>
              <a:t>.</a:t>
            </a:r>
          </a:p>
          <a:p>
            <a:r>
              <a:rPr lang="en-US" altLang="zh-CN" sz="2400" dirty="0" smtClean="0"/>
              <a:t>(Death mental)</a:t>
            </a:r>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Mean</a:t>
            </a:r>
            <a:r>
              <a:rPr lang="zh-CN" altLang="en-US" sz="2400" dirty="0" smtClean="0"/>
              <a:t>：</a:t>
            </a:r>
            <a:r>
              <a:rPr lang="en-US" altLang="zh-CN" sz="2400" dirty="0" smtClean="0"/>
              <a:t>0.661</a:t>
            </a:r>
            <a:r>
              <a:rPr lang="en-US" altLang="zh-CN" sz="2400" dirty="0" smtClean="0"/>
              <a:t> </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92036"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Count of song keys</a:t>
            </a:r>
            <a:endParaRPr lang="id-ID" sz="3200" dirty="0">
              <a:solidFill>
                <a:schemeClr val="bg1">
                  <a:lumMod val="50000"/>
                </a:schemeClr>
              </a:solidFill>
              <a:latin typeface="Raleway" panose="020B0003030101060003"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346510" y="909282"/>
            <a:ext cx="6248400" cy="5257800"/>
          </a:xfrm>
          <a:prstGeom prst="rect">
            <a:avLst/>
          </a:prstGeom>
          <a:noFill/>
          <a:ln w="9525">
            <a:noFill/>
            <a:miter lim="800000"/>
            <a:headEnd/>
            <a:tailEnd/>
          </a:ln>
        </p:spPr>
      </p:pic>
      <p:sp>
        <p:nvSpPr>
          <p:cNvPr id="4" name="矩形 3"/>
          <p:cNvSpPr/>
          <p:nvPr/>
        </p:nvSpPr>
        <p:spPr>
          <a:xfrm>
            <a:off x="892918" y="3203391"/>
            <a:ext cx="3928319" cy="461665"/>
          </a:xfrm>
          <a:prstGeom prst="rect">
            <a:avLst/>
          </a:prstGeom>
        </p:spPr>
        <p:txBody>
          <a:bodyPr wrap="none">
            <a:spAutoFit/>
          </a:bodyPr>
          <a:lstStyle/>
          <a:p>
            <a:r>
              <a:rPr lang="en-US" altLang="zh-CN" sz="2400" b="1" dirty="0">
                <a:solidFill>
                  <a:schemeClr val="tx1">
                    <a:lumMod val="95000"/>
                    <a:lumOff val="5000"/>
                  </a:schemeClr>
                </a:solidFill>
              </a:rPr>
              <a:t>Standard Pitch Class Notation</a:t>
            </a:r>
            <a:endParaRPr lang="zh-CN" altLang="en-US" sz="2400" b="1" dirty="0">
              <a:solidFill>
                <a:schemeClr val="tx1">
                  <a:lumMod val="95000"/>
                  <a:lumOff val="5000"/>
                </a:schemeClr>
              </a:solidFill>
            </a:endParaRPr>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285421"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Count of Major/Minor Songs</a:t>
            </a:r>
            <a:endParaRPr lang="id-ID" sz="3200" dirty="0">
              <a:solidFill>
                <a:schemeClr val="bg1">
                  <a:lumMod val="50000"/>
                </a:schemeClr>
              </a:solidFill>
              <a:latin typeface="Raleway" panose="020B0003030101060003"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5046260" y="1059408"/>
            <a:ext cx="6248400" cy="5257800"/>
          </a:xfrm>
          <a:prstGeom prst="rect">
            <a:avLst/>
          </a:prstGeom>
          <a:noFill/>
          <a:ln w="9525">
            <a:noFill/>
            <a:miter lim="800000"/>
            <a:headEnd/>
            <a:tailEnd/>
          </a:ln>
        </p:spPr>
      </p:pic>
      <p:sp>
        <p:nvSpPr>
          <p:cNvPr id="6" name="TextBox 5"/>
          <p:cNvSpPr txBox="1"/>
          <p:nvPr/>
        </p:nvSpPr>
        <p:spPr>
          <a:xfrm>
            <a:off x="990600" y="1889760"/>
            <a:ext cx="3368040" cy="3046988"/>
          </a:xfrm>
          <a:prstGeom prst="rect">
            <a:avLst/>
          </a:prstGeom>
          <a:noFill/>
        </p:spPr>
        <p:txBody>
          <a:bodyPr wrap="square" rtlCol="0">
            <a:spAutoFit/>
          </a:bodyPr>
          <a:lstStyle/>
          <a:p>
            <a:r>
              <a:rPr lang="en-US" altLang="zh-CN" sz="2400" dirty="0"/>
              <a:t>Mode indicates the modality (major or minor) of a track, the type of scale from which its melodic content is derived. Major is represented by 1 and minor is 0.</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285147"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liveness</a:t>
            </a:r>
            <a:endParaRPr lang="id-ID" sz="3200" dirty="0">
              <a:solidFill>
                <a:schemeClr val="bg1">
                  <a:lumMod val="50000"/>
                </a:schemeClr>
              </a:solidFill>
              <a:latin typeface="Raleway" panose="020B0003030101060003"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5018964" y="1004816"/>
            <a:ext cx="6248400" cy="5257800"/>
          </a:xfrm>
          <a:prstGeom prst="rect">
            <a:avLst/>
          </a:prstGeom>
          <a:noFill/>
          <a:ln w="9525">
            <a:noFill/>
            <a:miter lim="800000"/>
            <a:headEnd/>
            <a:tailEnd/>
          </a:ln>
        </p:spPr>
      </p:pic>
      <p:sp>
        <p:nvSpPr>
          <p:cNvPr id="4" name="TextBox 3"/>
          <p:cNvSpPr txBox="1"/>
          <p:nvPr/>
        </p:nvSpPr>
        <p:spPr>
          <a:xfrm>
            <a:off x="873457" y="2958607"/>
            <a:ext cx="3657600" cy="830997"/>
          </a:xfrm>
          <a:prstGeom prst="rect">
            <a:avLst/>
          </a:prstGeom>
          <a:noFill/>
        </p:spPr>
        <p:txBody>
          <a:bodyPr wrap="square" rtlCol="0">
            <a:spAutoFit/>
          </a:bodyPr>
          <a:lstStyle/>
          <a:p>
            <a:r>
              <a:rPr lang="en-US" altLang="zh-CN" sz="2400" dirty="0"/>
              <a:t>Detects the presence of an audience in the recording.</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216219"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valence</a:t>
            </a:r>
            <a:endParaRPr lang="id-ID" sz="3200" dirty="0">
              <a:solidFill>
                <a:schemeClr val="bg1">
                  <a:lumMod val="50000"/>
                </a:schemeClr>
              </a:solidFill>
              <a:latin typeface="Raleway" panose="020B0003030101060003"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5510283" y="1141294"/>
            <a:ext cx="6248400" cy="5257800"/>
          </a:xfrm>
          <a:prstGeom prst="rect">
            <a:avLst/>
          </a:prstGeom>
          <a:noFill/>
          <a:ln w="9525">
            <a:noFill/>
            <a:miter lim="800000"/>
            <a:headEnd/>
            <a:tailEnd/>
          </a:ln>
        </p:spPr>
      </p:pic>
      <p:sp>
        <p:nvSpPr>
          <p:cNvPr id="4" name="TextBox 3"/>
          <p:cNvSpPr txBox="1"/>
          <p:nvPr/>
        </p:nvSpPr>
        <p:spPr>
          <a:xfrm>
            <a:off x="1142546" y="2564869"/>
            <a:ext cx="3489960" cy="3046988"/>
          </a:xfrm>
          <a:prstGeom prst="rect">
            <a:avLst/>
          </a:prstGeom>
          <a:noFill/>
        </p:spPr>
        <p:txBody>
          <a:bodyPr wrap="square" rtlCol="0">
            <a:spAutoFit/>
          </a:bodyPr>
          <a:lstStyle/>
          <a:p>
            <a:r>
              <a:rPr lang="en-US" altLang="zh-CN" sz="2400" dirty="0"/>
              <a:t>A measure from 0.0 to 1.0 describing the musical positiveness conveyed by a track</a:t>
            </a:r>
            <a:r>
              <a:rPr lang="en-US" altLang="zh-CN" sz="2400" dirty="0" smtClean="0"/>
              <a:t>.</a:t>
            </a:r>
          </a:p>
          <a:p>
            <a:endParaRPr lang="en-US" altLang="zh-CN" sz="2400" dirty="0" smtClean="0"/>
          </a:p>
          <a:p>
            <a:endParaRPr lang="en-US" altLang="zh-CN" sz="2400" dirty="0" smtClean="0"/>
          </a:p>
          <a:p>
            <a:endParaRPr lang="en-US" altLang="zh-CN" sz="2400" dirty="0" smtClean="0"/>
          </a:p>
          <a:p>
            <a:r>
              <a:rPr lang="en-US" altLang="zh-CN" sz="2400" dirty="0" smtClean="0"/>
              <a:t>Mean:0.517</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942105"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tempo</a:t>
            </a:r>
            <a:endParaRPr lang="id-ID" sz="3200" dirty="0">
              <a:solidFill>
                <a:schemeClr val="bg1">
                  <a:lumMod val="50000"/>
                </a:schemeClr>
              </a:solidFill>
              <a:latin typeface="Raleway" panose="020B0003030101060003"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5633113" y="1127646"/>
            <a:ext cx="6248400" cy="5257800"/>
          </a:xfrm>
          <a:prstGeom prst="rect">
            <a:avLst/>
          </a:prstGeom>
          <a:noFill/>
          <a:ln w="9525">
            <a:noFill/>
            <a:miter lim="800000"/>
            <a:headEnd/>
            <a:tailEnd/>
          </a:ln>
        </p:spPr>
      </p:pic>
      <p:sp>
        <p:nvSpPr>
          <p:cNvPr id="4" name="TextBox 3"/>
          <p:cNvSpPr txBox="1"/>
          <p:nvPr/>
        </p:nvSpPr>
        <p:spPr>
          <a:xfrm>
            <a:off x="1367506" y="2670185"/>
            <a:ext cx="2865120" cy="3046988"/>
          </a:xfrm>
          <a:prstGeom prst="rect">
            <a:avLst/>
          </a:prstGeom>
          <a:noFill/>
        </p:spPr>
        <p:txBody>
          <a:bodyPr wrap="square" rtlCol="0">
            <a:spAutoFit/>
          </a:bodyPr>
          <a:lstStyle/>
          <a:p>
            <a:r>
              <a:rPr lang="en-US" altLang="zh-CN" sz="2400" dirty="0"/>
              <a:t>tempo is the speed or pace of a given piece and derives directly from the average beat </a:t>
            </a:r>
            <a:r>
              <a:rPr lang="en-US" altLang="zh-CN" sz="2400" dirty="0" smtClean="0"/>
              <a:t>duration</a:t>
            </a:r>
          </a:p>
          <a:p>
            <a:endParaRPr lang="en-US" altLang="zh-CN" sz="2400" dirty="0" smtClean="0"/>
          </a:p>
          <a:p>
            <a:r>
              <a:rPr lang="en-US" altLang="zh-CN" sz="2400" dirty="0" smtClean="0"/>
              <a:t>Mean:119.202</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057795"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Distribution of druation_ms</a:t>
            </a:r>
            <a:endParaRPr lang="id-ID" sz="3200" dirty="0">
              <a:solidFill>
                <a:schemeClr val="bg1">
                  <a:lumMod val="50000"/>
                </a:schemeClr>
              </a:solidFill>
              <a:latin typeface="Raleway" panose="020B0003030101060003"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4991669" y="1113998"/>
            <a:ext cx="6248400" cy="5257800"/>
          </a:xfrm>
          <a:prstGeom prst="rect">
            <a:avLst/>
          </a:prstGeom>
          <a:noFill/>
          <a:ln w="9525">
            <a:noFill/>
            <a:miter lim="800000"/>
            <a:headEnd/>
            <a:tailEnd/>
          </a:ln>
        </p:spPr>
      </p:pic>
      <p:sp>
        <p:nvSpPr>
          <p:cNvPr id="4" name="TextBox 3"/>
          <p:cNvSpPr txBox="1"/>
          <p:nvPr/>
        </p:nvSpPr>
        <p:spPr>
          <a:xfrm>
            <a:off x="1112748" y="2969071"/>
            <a:ext cx="2941320" cy="1938992"/>
          </a:xfrm>
          <a:prstGeom prst="rect">
            <a:avLst/>
          </a:prstGeom>
          <a:noFill/>
        </p:spPr>
        <p:txBody>
          <a:bodyPr wrap="square" rtlCol="0">
            <a:spAutoFit/>
          </a:bodyPr>
          <a:lstStyle/>
          <a:p>
            <a:r>
              <a:rPr lang="en-US" altLang="zh-CN" sz="2400" dirty="0"/>
              <a:t>The duration of the track in milliseconds</a:t>
            </a:r>
            <a:r>
              <a:rPr lang="en-US" altLang="zh-CN" sz="2400" dirty="0" smtClean="0"/>
              <a:t>.</a:t>
            </a:r>
          </a:p>
          <a:p>
            <a:endParaRPr lang="en-US" altLang="zh-CN" sz="2400" dirty="0" smtClean="0"/>
          </a:p>
          <a:p>
            <a:endParaRPr lang="en-US" altLang="zh-CN" sz="2400" dirty="0" smtClean="0"/>
          </a:p>
          <a:p>
            <a:r>
              <a:rPr lang="en-US" altLang="zh-CN" sz="2400" dirty="0" smtClean="0"/>
              <a:t>Mean:3’38’’</a:t>
            </a:r>
            <a:endParaRPr lang="zh-CN" altLang="en-US" sz="2400" dirty="0"/>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8934" y="109780"/>
            <a:ext cx="7268336"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songs‘ valence and danceability </a:t>
            </a:r>
            <a:r>
              <a:rPr lang="en-US" altLang="zh-CN" sz="3200" dirty="0" smtClean="0">
                <a:solidFill>
                  <a:schemeClr val="bg1">
                    <a:lumMod val="50000"/>
                  </a:schemeClr>
                </a:solidFill>
                <a:latin typeface="Raleway" panose="020B0003030101060003" pitchFamily="34" charset="0"/>
              </a:rPr>
              <a:t>values</a:t>
            </a:r>
            <a:endParaRPr lang="id-ID" sz="32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352491" y="617653"/>
            <a:ext cx="3163595" cy="6370975"/>
          </a:xfrm>
          <a:prstGeom prst="rect">
            <a:avLst/>
          </a:prstGeom>
          <a:noFill/>
          <a:ln w="9525">
            <a:noFill/>
            <a:miter lim="800000"/>
            <a:headEnd/>
            <a:tailEnd/>
          </a:ln>
        </p:spPr>
        <p:txBody>
          <a:bodyPr wrap="square">
            <a:spAutoFit/>
          </a:bodyPr>
          <a:lstStyle/>
          <a:p>
            <a:r>
              <a:rPr lang="en-US" altLang="zh-CN" sz="2400" dirty="0">
                <a:ea typeface="宋体" charset="-122"/>
              </a:rPr>
              <a:t>First</a:t>
            </a:r>
            <a:r>
              <a:rPr lang="zh-CN" altLang="en-US" sz="2400" dirty="0">
                <a:ea typeface="宋体" charset="-122"/>
              </a:rPr>
              <a:t> </a:t>
            </a:r>
            <a:r>
              <a:rPr lang="en-US" altLang="zh-CN" sz="2400" dirty="0">
                <a:ea typeface="宋体" charset="-122"/>
              </a:rPr>
              <a:t>Method:</a:t>
            </a:r>
            <a:r>
              <a:rPr lang="zh-CN" altLang="en-US" sz="2400" dirty="0">
                <a:ea typeface="宋体" charset="-122"/>
              </a:rPr>
              <a:t> </a:t>
            </a:r>
            <a:endParaRPr lang="en-US" altLang="zh-CN" sz="2400" dirty="0">
              <a:ea typeface="宋体" charset="-122"/>
            </a:endParaRPr>
          </a:p>
          <a:p>
            <a:r>
              <a:rPr lang="en-US" altLang="zh-CN" sz="2400" dirty="0">
                <a:ea typeface="宋体" charset="-122"/>
              </a:rPr>
              <a:t>Use</a:t>
            </a:r>
            <a:r>
              <a:rPr lang="zh-CN" altLang="en-US" sz="2400" dirty="0">
                <a:ea typeface="宋体" charset="-122"/>
              </a:rPr>
              <a:t> </a:t>
            </a:r>
            <a:r>
              <a:rPr lang="en-US" altLang="zh-CN" sz="2400" dirty="0" err="1">
                <a:solidFill>
                  <a:srgbClr val="FF0000"/>
                </a:solidFill>
                <a:ea typeface="宋体" charset="-122"/>
              </a:rPr>
              <a:t>linearRegression</a:t>
            </a:r>
            <a:r>
              <a:rPr lang="zh-CN" altLang="en-US" sz="2400" dirty="0">
                <a:ea typeface="宋体" charset="-122"/>
              </a:rPr>
              <a:t> </a:t>
            </a:r>
            <a:r>
              <a:rPr lang="en-US" altLang="zh-CN" sz="2400" dirty="0">
                <a:ea typeface="宋体" charset="-122"/>
              </a:rPr>
              <a:t>to</a:t>
            </a:r>
            <a:r>
              <a:rPr lang="zh-CN" altLang="en-US" sz="2400" dirty="0">
                <a:ea typeface="宋体" charset="-122"/>
              </a:rPr>
              <a:t> </a:t>
            </a:r>
            <a:r>
              <a:rPr lang="en-US" altLang="zh-CN" sz="2400" dirty="0">
                <a:ea typeface="宋体" charset="-122"/>
              </a:rPr>
              <a:t>create a scatterplot with</a:t>
            </a:r>
            <a:r>
              <a:rPr lang="zh-CN" altLang="en-US" sz="2400" dirty="0">
                <a:ea typeface="宋体" charset="-122"/>
              </a:rPr>
              <a:t> </a:t>
            </a:r>
            <a:r>
              <a:rPr lang="en-US" altLang="zh-CN" sz="2400" dirty="0">
                <a:ea typeface="宋体" charset="-122"/>
              </a:rPr>
              <a:t>two</a:t>
            </a:r>
            <a:r>
              <a:rPr lang="zh-CN" altLang="en-US" sz="2400" dirty="0">
                <a:ea typeface="宋体" charset="-122"/>
              </a:rPr>
              <a:t> </a:t>
            </a:r>
            <a:r>
              <a:rPr lang="en-US" altLang="zh-CN" sz="2400" dirty="0">
                <a:ea typeface="宋体" charset="-122"/>
              </a:rPr>
              <a:t>factors</a:t>
            </a:r>
            <a:r>
              <a:rPr lang="zh-CN" altLang="en-US" sz="2400" dirty="0">
                <a:ea typeface="宋体" charset="-122"/>
              </a:rPr>
              <a:t> </a:t>
            </a:r>
            <a:r>
              <a:rPr lang="en-US" altLang="zh-CN" sz="2400" dirty="0">
                <a:solidFill>
                  <a:srgbClr val="FF0000"/>
                </a:solidFill>
                <a:ea typeface="宋体" charset="-122"/>
              </a:rPr>
              <a:t>valence</a:t>
            </a:r>
            <a:r>
              <a:rPr lang="en-US" altLang="zh-CN" sz="2400" dirty="0">
                <a:ea typeface="宋体" charset="-122"/>
              </a:rPr>
              <a:t> and </a:t>
            </a:r>
            <a:r>
              <a:rPr lang="en-US" altLang="zh-CN" sz="2400" dirty="0">
                <a:solidFill>
                  <a:srgbClr val="FF0000"/>
                </a:solidFill>
                <a:ea typeface="宋体" charset="-122"/>
              </a:rPr>
              <a:t>danceability.</a:t>
            </a:r>
            <a:r>
              <a:rPr lang="en-US" altLang="zh-CN" sz="2400" dirty="0">
                <a:ea typeface="宋体" charset="-122"/>
              </a:rPr>
              <a:t> </a:t>
            </a:r>
          </a:p>
          <a:p>
            <a:endParaRPr lang="en-US" altLang="zh-CN" sz="2400" dirty="0">
              <a:ea typeface="宋体" charset="-122"/>
            </a:endParaRPr>
          </a:p>
          <a:p>
            <a:r>
              <a:rPr lang="en-US" altLang="zh-CN" sz="2400" dirty="0">
                <a:ea typeface="宋体" charset="-122"/>
              </a:rPr>
              <a:t>The</a:t>
            </a:r>
            <a:r>
              <a:rPr lang="zh-CN" altLang="en-US" sz="2400" dirty="0">
                <a:ea typeface="宋体" charset="-122"/>
              </a:rPr>
              <a:t> </a:t>
            </a:r>
            <a:r>
              <a:rPr lang="en-US" altLang="zh-CN" sz="2400" dirty="0">
                <a:ea typeface="宋体" charset="-122"/>
              </a:rPr>
              <a:t>relation</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ea typeface="宋体" charset="-122"/>
              </a:rPr>
              <a:t>shown</a:t>
            </a:r>
            <a:r>
              <a:rPr lang="zh-CN" altLang="en-US" sz="2400" dirty="0">
                <a:ea typeface="宋体" charset="-122"/>
              </a:rPr>
              <a:t> </a:t>
            </a:r>
            <a:r>
              <a:rPr lang="en-US" altLang="zh-CN" sz="2400" dirty="0">
                <a:ea typeface="宋体" charset="-122"/>
              </a:rPr>
              <a:t>in</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graph:</a:t>
            </a:r>
          </a:p>
          <a:p>
            <a:pPr marL="457200" indent="-457200">
              <a:buAutoNum type="arabicParenBoth"/>
            </a:pPr>
            <a:r>
              <a:rPr lang="en-US" altLang="zh-CN" sz="2400" dirty="0">
                <a:ea typeface="宋体" charset="-122"/>
              </a:rPr>
              <a:t>Valence</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solidFill>
                  <a:srgbClr val="00B050"/>
                </a:solidFill>
                <a:ea typeface="宋体" charset="-122"/>
              </a:rPr>
              <a:t>in</a:t>
            </a:r>
            <a:r>
              <a:rPr lang="zh-CN" altLang="en-US" sz="2400" dirty="0">
                <a:solidFill>
                  <a:srgbClr val="00B050"/>
                </a:solidFill>
                <a:ea typeface="宋体" charset="-122"/>
              </a:rPr>
              <a:t> </a:t>
            </a:r>
            <a:r>
              <a:rPr lang="en-US" altLang="zh-CN" sz="2400" dirty="0">
                <a:solidFill>
                  <a:srgbClr val="00B050"/>
                </a:solidFill>
                <a:ea typeface="宋体" charset="-122"/>
              </a:rPr>
              <a:t>proportion</a:t>
            </a:r>
            <a:r>
              <a:rPr lang="zh-CN" altLang="en-US" sz="2400" dirty="0">
                <a:solidFill>
                  <a:srgbClr val="00B050"/>
                </a:solidFill>
                <a:ea typeface="宋体" charset="-122"/>
              </a:rPr>
              <a:t> </a:t>
            </a:r>
            <a:r>
              <a:rPr lang="en-US" altLang="zh-CN" sz="2400" dirty="0">
                <a:solidFill>
                  <a:srgbClr val="00B050"/>
                </a:solidFill>
                <a:ea typeface="宋体" charset="-122"/>
              </a:rPr>
              <a:t>to</a:t>
            </a:r>
            <a:r>
              <a:rPr lang="zh-CN" altLang="en-US" sz="2400" dirty="0">
                <a:ea typeface="宋体" charset="-122"/>
              </a:rPr>
              <a:t> </a:t>
            </a:r>
            <a:r>
              <a:rPr lang="en-US" altLang="zh-CN" sz="2400" dirty="0">
                <a:ea typeface="宋体" charset="-122"/>
              </a:rPr>
              <a:t>danceability</a:t>
            </a:r>
          </a:p>
          <a:p>
            <a:pPr marL="457200" indent="-457200">
              <a:buAutoNum type="arabicParenBoth"/>
            </a:pPr>
            <a:r>
              <a:rPr lang="en-US" altLang="zh-CN" sz="2400" dirty="0">
                <a:ea typeface="宋体" charset="-122"/>
              </a:rPr>
              <a:t>The</a:t>
            </a:r>
            <a:r>
              <a:rPr lang="zh-CN" altLang="en-US" sz="2400" dirty="0">
                <a:ea typeface="宋体" charset="-122"/>
              </a:rPr>
              <a:t> </a:t>
            </a:r>
            <a:r>
              <a:rPr lang="en-US" altLang="zh-CN" sz="2400" dirty="0">
                <a:ea typeface="宋体" charset="-122"/>
              </a:rPr>
              <a:t>data</a:t>
            </a:r>
            <a:r>
              <a:rPr lang="zh-CN" altLang="en-US" sz="2400" dirty="0">
                <a:ea typeface="宋体" charset="-122"/>
              </a:rPr>
              <a:t> </a:t>
            </a:r>
            <a:r>
              <a:rPr lang="en-US" altLang="zh-CN" sz="2400" dirty="0">
                <a:ea typeface="宋体" charset="-122"/>
              </a:rPr>
              <a:t>is</a:t>
            </a:r>
            <a:r>
              <a:rPr lang="zh-CN" altLang="en-US" sz="2400" dirty="0">
                <a:ea typeface="宋体" charset="-122"/>
              </a:rPr>
              <a:t> </a:t>
            </a:r>
            <a:r>
              <a:rPr lang="en-US" altLang="zh-CN" sz="2400" dirty="0">
                <a:ea typeface="宋体" charset="-122"/>
              </a:rPr>
              <a:t>accumulated/centered</a:t>
            </a:r>
            <a:r>
              <a:rPr lang="zh-CN" altLang="en-US" sz="2400" dirty="0">
                <a:ea typeface="宋体" charset="-122"/>
              </a:rPr>
              <a:t> </a:t>
            </a:r>
            <a:r>
              <a:rPr lang="en-US" altLang="zh-CN" sz="2400" dirty="0">
                <a:ea typeface="宋体" charset="-122"/>
              </a:rPr>
              <a:t>with</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danceability</a:t>
            </a:r>
            <a:r>
              <a:rPr lang="zh-CN" altLang="en-US" sz="2400" dirty="0">
                <a:ea typeface="宋体" charset="-122"/>
              </a:rPr>
              <a:t> </a:t>
            </a:r>
            <a:r>
              <a:rPr lang="en-US" altLang="zh-CN" sz="2400" dirty="0">
                <a:ea typeface="宋体" charset="-122"/>
              </a:rPr>
              <a:t>in</a:t>
            </a:r>
            <a:r>
              <a:rPr lang="zh-CN" altLang="en-US" sz="2400" dirty="0">
                <a:ea typeface="宋体" charset="-122"/>
              </a:rPr>
              <a:t> </a:t>
            </a:r>
            <a:r>
              <a:rPr lang="en-US" altLang="zh-CN" sz="2400" dirty="0">
                <a:ea typeface="宋体" charset="-122"/>
              </a:rPr>
              <a:t>the</a:t>
            </a:r>
            <a:r>
              <a:rPr lang="zh-CN" altLang="en-US" sz="2400" dirty="0">
                <a:ea typeface="宋体" charset="-122"/>
              </a:rPr>
              <a:t> </a:t>
            </a:r>
            <a:r>
              <a:rPr lang="en-US" altLang="zh-CN" sz="2400" dirty="0">
                <a:ea typeface="宋体" charset="-122"/>
              </a:rPr>
              <a:t>range</a:t>
            </a:r>
            <a:r>
              <a:rPr lang="zh-CN" altLang="en-US" sz="2400" dirty="0">
                <a:ea typeface="宋体" charset="-122"/>
              </a:rPr>
              <a:t> </a:t>
            </a:r>
            <a:r>
              <a:rPr lang="en-US" altLang="zh-CN" sz="2400" dirty="0">
                <a:solidFill>
                  <a:srgbClr val="00B050"/>
                </a:solidFill>
                <a:ea typeface="宋体" charset="-122"/>
              </a:rPr>
              <a:t>[0.4,</a:t>
            </a:r>
            <a:r>
              <a:rPr lang="zh-CN" altLang="en-US" sz="2400" dirty="0">
                <a:solidFill>
                  <a:srgbClr val="00B050"/>
                </a:solidFill>
                <a:ea typeface="宋体" charset="-122"/>
              </a:rPr>
              <a:t> </a:t>
            </a:r>
            <a:r>
              <a:rPr lang="en-US" altLang="zh-CN" sz="2400" dirty="0">
                <a:solidFill>
                  <a:srgbClr val="00B050"/>
                </a:solidFill>
                <a:ea typeface="宋体" charset="-122"/>
              </a:rPr>
              <a:t>0.8]</a:t>
            </a:r>
            <a:endParaRPr lang="zh-CN" altLang="en-US" sz="2400" dirty="0">
              <a:solidFill>
                <a:srgbClr val="00B050"/>
              </a:solidFill>
              <a:ea typeface="宋体" charset="-122"/>
            </a:endParaRPr>
          </a:p>
        </p:txBody>
      </p:sp>
      <p:pic>
        <p:nvPicPr>
          <p:cNvPr id="5" name="Picture 2"/>
          <p:cNvPicPr>
            <a:picLocks noChangeAspect="1" noChangeArrowheads="1"/>
          </p:cNvPicPr>
          <p:nvPr/>
        </p:nvPicPr>
        <p:blipFill>
          <a:blip r:embed="rId2" cstate="print"/>
          <a:srcRect/>
          <a:stretch>
            <a:fillRect/>
          </a:stretch>
        </p:blipFill>
        <p:spPr>
          <a:xfrm>
            <a:off x="7991387" y="1084914"/>
            <a:ext cx="4051300" cy="4419600"/>
          </a:xfrm>
          <a:prstGeom prst="rect">
            <a:avLst/>
          </a:prstGeom>
        </p:spPr>
      </p:pic>
      <p:pic>
        <p:nvPicPr>
          <p:cNvPr id="2" name="Picture 1">
            <a:extLst>
              <a:ext uri="{FF2B5EF4-FFF2-40B4-BE49-F238E27FC236}">
                <a16:creationId xmlns="" xmlns:a16="http://schemas.microsoft.com/office/drawing/2014/main" id="{9AECA216-0241-5149-84D1-4D08D4680111}"/>
              </a:ext>
            </a:extLst>
          </p:cNvPr>
          <p:cNvPicPr>
            <a:picLocks noChangeAspect="1"/>
          </p:cNvPicPr>
          <p:nvPr/>
        </p:nvPicPr>
        <p:blipFill>
          <a:blip r:embed="rId3" cstate="print"/>
          <a:stretch>
            <a:fillRect/>
          </a:stretch>
        </p:blipFill>
        <p:spPr>
          <a:xfrm>
            <a:off x="3733801" y="1084914"/>
            <a:ext cx="3962399" cy="4303515"/>
          </a:xfrm>
          <a:prstGeom prst="rect">
            <a:avLst/>
          </a:prstGeom>
        </p:spPr>
      </p:pic>
    </p:spTree>
    <p:extLst>
      <p:ext uri="{BB962C8B-B14F-4D97-AF65-F5344CB8AC3E}">
        <p14:creationId xmlns="" xmlns:p14="http://schemas.microsoft.com/office/powerpoint/2010/main"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10328931" cy="523220"/>
          </a:xfrm>
          <a:prstGeom prst="rect">
            <a:avLst/>
          </a:prstGeom>
          <a:noFill/>
        </p:spPr>
        <p:txBody>
          <a:bodyPr wrap="square" rtlCol="0">
            <a:spAutoFit/>
          </a:bodyPr>
          <a:lstStyle/>
          <a:p>
            <a:r>
              <a:rPr lang="en-US" altLang="zh-CN" sz="2800" dirty="0">
                <a:solidFill>
                  <a:schemeClr val="bg1">
                    <a:lumMod val="50000"/>
                  </a:schemeClr>
                </a:solidFill>
                <a:latin typeface="Raleway" panose="020B0003030101060003" pitchFamily="34" charset="0"/>
              </a:rPr>
              <a:t>Three-dimension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based</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3</a:t>
            </a:r>
            <a:r>
              <a:rPr lang="zh-CN" altLang="en-US" sz="2800" dirty="0">
                <a:solidFill>
                  <a:schemeClr val="bg1">
                    <a:lumMod val="50000"/>
                  </a:schemeClr>
                </a:solidFill>
                <a:latin typeface="Raleway" panose="020B0003030101060003" pitchFamily="34" charset="0"/>
              </a:rPr>
              <a:t> </a:t>
            </a:r>
            <a:r>
              <a:rPr lang="en-US" altLang="zh-CN" sz="2800" dirty="0" smtClean="0">
                <a:solidFill>
                  <a:schemeClr val="bg1">
                    <a:lumMod val="50000"/>
                  </a:schemeClr>
                </a:solidFill>
                <a:latin typeface="Raleway" panose="020B0003030101060003" pitchFamily="34" charset="0"/>
              </a:rPr>
              <a:t>factors</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238532"/>
            <a:ext cx="2847909" cy="5909310"/>
          </a:xfrm>
          <a:prstGeom prst="rect">
            <a:avLst/>
          </a:prstGeom>
          <a:noFill/>
          <a:ln w="9525">
            <a:noFill/>
            <a:miter lim="800000"/>
            <a:headEnd/>
            <a:tailEnd/>
          </a:ln>
        </p:spPr>
        <p:txBody>
          <a:bodyPr wrap="square">
            <a:spAutoFit/>
          </a:bodyPr>
          <a:lstStyle/>
          <a:p>
            <a:r>
              <a:rPr lang="en-US" dirty="0"/>
              <a:t>generate a list of “chosen” traits and use principal component analysis to reduce the dimensions </a:t>
            </a:r>
            <a:r>
              <a:rPr lang="en-US" altLang="zh-CN" dirty="0"/>
              <a:t>to</a:t>
            </a:r>
            <a:r>
              <a:rPr lang="zh-CN" altLang="en-US" dirty="0"/>
              <a:t> </a:t>
            </a:r>
            <a:r>
              <a:rPr lang="en-US" dirty="0"/>
              <a:t>3</a:t>
            </a:r>
          </a:p>
          <a:p>
            <a:endParaRPr lang="en-US" dirty="0"/>
          </a:p>
          <a:p>
            <a:r>
              <a:rPr lang="en-US" altLang="zh-CN" dirty="0"/>
              <a:t>The</a:t>
            </a:r>
            <a:r>
              <a:rPr lang="zh-CN" altLang="en-US" dirty="0"/>
              <a:t> </a:t>
            </a:r>
            <a:r>
              <a:rPr lang="en-US" altLang="zh-CN" dirty="0"/>
              <a:t>three</a:t>
            </a:r>
            <a:r>
              <a:rPr lang="zh-CN" altLang="en-US" dirty="0"/>
              <a:t> </a:t>
            </a:r>
            <a:r>
              <a:rPr lang="en-US" altLang="zh-CN" dirty="0"/>
              <a:t>factors:</a:t>
            </a:r>
          </a:p>
          <a:p>
            <a:r>
              <a:rPr lang="en-US" dirty="0">
                <a:solidFill>
                  <a:srgbClr val="FF0000"/>
                </a:solidFill>
              </a:rPr>
              <a:t>Energy</a:t>
            </a:r>
          </a:p>
          <a:p>
            <a:r>
              <a:rPr lang="en-US" dirty="0">
                <a:solidFill>
                  <a:srgbClr val="FF0000"/>
                </a:solidFill>
              </a:rPr>
              <a:t>Liveness</a:t>
            </a:r>
          </a:p>
          <a:p>
            <a:r>
              <a:rPr lang="en-US" dirty="0">
                <a:solidFill>
                  <a:srgbClr val="FF0000"/>
                </a:solidFill>
              </a:rPr>
              <a:t>Tempo</a:t>
            </a:r>
          </a:p>
          <a:p>
            <a:endParaRPr lang="en-US" dirty="0">
              <a:solidFill>
                <a:srgbClr val="FF0000"/>
              </a:solidFill>
            </a:endParaRPr>
          </a:p>
          <a:p>
            <a:endParaRPr lang="en-US" dirty="0">
              <a:solidFill>
                <a:srgbClr val="FF0000"/>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zh-CN" altLang="en-US" dirty="0">
              <a:solidFill>
                <a:srgbClr val="FF0000"/>
              </a:solidFill>
              <a:ea typeface="宋体" charset="-122"/>
            </a:endParaRPr>
          </a:p>
        </p:txBody>
      </p:sp>
      <p:sp>
        <p:nvSpPr>
          <p:cNvPr id="2" name="TextBox 1">
            <a:extLst>
              <a:ext uri="{FF2B5EF4-FFF2-40B4-BE49-F238E27FC236}">
                <a16:creationId xmlns:a16="http://schemas.microsoft.com/office/drawing/2014/main" xmlns="" id="{067508F0-4BD3-1241-8122-288204E6B04B}"/>
              </a:ext>
            </a:extLst>
          </p:cNvPr>
          <p:cNvSpPr txBox="1"/>
          <p:nvPr/>
        </p:nvSpPr>
        <p:spPr>
          <a:xfrm>
            <a:off x="7641771" y="219891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xmlns="" id="{A27A86CD-5428-E74B-94BC-950F5EAD9F85}"/>
              </a:ext>
            </a:extLst>
          </p:cNvPr>
          <p:cNvPicPr>
            <a:picLocks noChangeAspect="1"/>
          </p:cNvPicPr>
          <p:nvPr/>
        </p:nvPicPr>
        <p:blipFill>
          <a:blip r:embed="rId2" cstate="print"/>
          <a:stretch>
            <a:fillRect/>
          </a:stretch>
        </p:blipFill>
        <p:spPr>
          <a:xfrm>
            <a:off x="5573487" y="1447799"/>
            <a:ext cx="6033406" cy="4988719"/>
          </a:xfrm>
          <a:prstGeom prst="rect">
            <a:avLst/>
          </a:prstGeom>
        </p:spPr>
      </p:pic>
      <p:pic>
        <p:nvPicPr>
          <p:cNvPr id="6" name="Picture 5">
            <a:extLst>
              <a:ext uri="{FF2B5EF4-FFF2-40B4-BE49-F238E27FC236}">
                <a16:creationId xmlns:a16="http://schemas.microsoft.com/office/drawing/2014/main" xmlns="" id="{9B3DD8FE-0685-E149-91AD-83D4AEC4EFC2}"/>
              </a:ext>
            </a:extLst>
          </p:cNvPr>
          <p:cNvPicPr>
            <a:picLocks noChangeAspect="1"/>
          </p:cNvPicPr>
          <p:nvPr/>
        </p:nvPicPr>
        <p:blipFill>
          <a:blip r:embed="rId3" cstate="print"/>
          <a:stretch>
            <a:fillRect/>
          </a:stretch>
        </p:blipFill>
        <p:spPr>
          <a:xfrm>
            <a:off x="1839191" y="3056659"/>
            <a:ext cx="3276600" cy="3543300"/>
          </a:xfrm>
          <a:prstGeom prst="rect">
            <a:avLst/>
          </a:prstGeom>
        </p:spPr>
      </p:pic>
    </p:spTree>
    <p:extLst>
      <p:ext uri="{BB962C8B-B14F-4D97-AF65-F5344CB8AC3E}">
        <p14:creationId xmlns:p14="http://schemas.microsoft.com/office/powerpoint/2010/main" xmlns="" val="2696640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824156" y="1385309"/>
            <a:ext cx="2170659" cy="338554"/>
          </a:xfrm>
          <a:prstGeom prst="rect">
            <a:avLst/>
          </a:prstGeom>
        </p:spPr>
        <p:txBody>
          <a:bodyPr wrap="none">
            <a:spAutoFit/>
          </a:bodyPr>
          <a:lstStyle/>
          <a:p>
            <a:pPr algn="ctr"/>
            <a:r>
              <a:rPr lang="id-ID" sz="1600" dirty="0">
                <a:solidFill>
                  <a:schemeClr val="bg1">
                    <a:lumMod val="65000"/>
                  </a:schemeClr>
                </a:solidFill>
                <a:latin typeface="Raleway" panose="020B0003030101060003" pitchFamily="34" charset="0"/>
              </a:rPr>
              <a:t>Spotify Music Analysis</a:t>
            </a:r>
          </a:p>
        </p:txBody>
      </p:sp>
      <p:sp>
        <p:nvSpPr>
          <p:cNvPr id="4" name="TextBox 3"/>
          <p:cNvSpPr txBox="1"/>
          <p:nvPr/>
        </p:nvSpPr>
        <p:spPr>
          <a:xfrm>
            <a:off x="777034" y="500139"/>
            <a:ext cx="6415336" cy="769441"/>
          </a:xfrm>
          <a:prstGeom prst="rect">
            <a:avLst/>
          </a:prstGeom>
          <a:noFill/>
        </p:spPr>
        <p:txBody>
          <a:bodyPr wrap="square" rtlCol="0">
            <a:spAutoFit/>
          </a:bodyPr>
          <a:lstStyle/>
          <a:p>
            <a:r>
              <a:rPr lang="id-ID" sz="4400" b="1" dirty="0">
                <a:solidFill>
                  <a:schemeClr val="bg1">
                    <a:lumMod val="50000"/>
                  </a:schemeClr>
                </a:solidFill>
                <a:latin typeface="Raleway" panose="020B0003030101060003" pitchFamily="34" charset="0"/>
              </a:rPr>
              <a:t>Introduction</a:t>
            </a:r>
          </a:p>
        </p:txBody>
      </p:sp>
      <p:sp>
        <p:nvSpPr>
          <p:cNvPr id="6" name="TextBox 5"/>
          <p:cNvSpPr txBox="1"/>
          <p:nvPr/>
        </p:nvSpPr>
        <p:spPr>
          <a:xfrm>
            <a:off x="655037" y="1872053"/>
            <a:ext cx="5132174" cy="3785652"/>
          </a:xfrm>
          <a:prstGeom prst="rect">
            <a:avLst/>
          </a:prstGeom>
          <a:noFill/>
        </p:spPr>
        <p:txBody>
          <a:bodyPr wrap="square" rtlCol="0">
            <a:spAutoFit/>
          </a:bodyPr>
          <a:lstStyle/>
          <a:p>
            <a:pPr algn="just"/>
            <a:r>
              <a:rPr lang="en-US" sz="1600" dirty="0">
                <a:solidFill>
                  <a:schemeClr val="bg1">
                    <a:lumMod val="65000"/>
                  </a:schemeClr>
                </a:solidFill>
                <a:latin typeface="Raleway" panose="020B0003030101060003" pitchFamily="34" charset="0"/>
              </a:rPr>
              <a:t>        Spotify Ltd. (/ˈ</a:t>
            </a:r>
            <a:r>
              <a:rPr lang="en-US" sz="1600" dirty="0" err="1">
                <a:solidFill>
                  <a:schemeClr val="bg1">
                    <a:lumMod val="65000"/>
                  </a:schemeClr>
                </a:solidFill>
                <a:latin typeface="Raleway" panose="020B0003030101060003" pitchFamily="34" charset="0"/>
              </a:rPr>
              <a:t>spɒtɪfaɪ</a:t>
            </a:r>
            <a:r>
              <a:rPr lang="en-US" sz="1600" dirty="0">
                <a:solidFill>
                  <a:schemeClr val="bg1">
                    <a:lumMod val="65000"/>
                  </a:schemeClr>
                </a:solidFill>
                <a:latin typeface="Raleway" panose="020B0003030101060003" pitchFamily="34" charset="0"/>
              </a:rPr>
              <a:t>/) is a music streaming platform developed by Swedish company Spotify Technology, headquartered in Stockholm, Sweden and listed on the NYSE.</a:t>
            </a:r>
          </a:p>
          <a:p>
            <a:pPr algn="just"/>
            <a:r>
              <a:rPr lang="en-US" sz="1600" dirty="0">
                <a:solidFill>
                  <a:schemeClr val="bg1">
                    <a:lumMod val="65000"/>
                  </a:schemeClr>
                </a:solidFill>
                <a:latin typeface="Raleway" panose="020B0003030101060003" pitchFamily="34" charset="0"/>
              </a:rPr>
              <a:t>        On Spotify's apps, music can be browsed or searched for via various parameters, such as artist, album, genre, playlist, or record label. Users can create, edit and share playlists, share tracks on social media, and make playlists with other users.</a:t>
            </a:r>
          </a:p>
          <a:p>
            <a:pPr algn="just"/>
            <a:endParaRPr lang="en-US" sz="1600" dirty="0">
              <a:solidFill>
                <a:schemeClr val="bg1">
                  <a:lumMod val="65000"/>
                </a:schemeClr>
              </a:solidFill>
              <a:latin typeface="Raleway" panose="020B0003030101060003" pitchFamily="34" charset="0"/>
            </a:endParaRPr>
          </a:p>
          <a:p>
            <a:pPr algn="just"/>
            <a:r>
              <a:rPr lang="en-US" sz="1600" dirty="0">
                <a:solidFill>
                  <a:schemeClr val="bg1">
                    <a:lumMod val="65000"/>
                  </a:schemeClr>
                </a:solidFill>
                <a:latin typeface="Raleway" panose="020B0003030101060003" pitchFamily="34" charset="0"/>
              </a:rPr>
              <a:t>        We do some basic analysis of song metadata taken from Spotify. The data contains numeric metrics generated by Spotify on the songs danceability, valence, loudness, etc. The data also contains the songs title and artist.</a:t>
            </a:r>
            <a:endParaRPr lang="id-ID" sz="1600" dirty="0">
              <a:solidFill>
                <a:schemeClr val="bg1">
                  <a:lumMod val="65000"/>
                </a:schemeClr>
              </a:solidFill>
              <a:latin typeface="Raleway" panose="020B0003030101060003" pitchFamily="34" charset="0"/>
            </a:endParaRPr>
          </a:p>
        </p:txBody>
      </p:sp>
      <p:sp>
        <p:nvSpPr>
          <p:cNvPr id="7" name="Freeform 204"/>
          <p:cNvSpPr>
            <a:spLocks noEditPoints="1"/>
          </p:cNvSpPr>
          <p:nvPr/>
        </p:nvSpPr>
        <p:spPr bwMode="auto">
          <a:xfrm>
            <a:off x="6286188" y="1872053"/>
            <a:ext cx="910824" cy="3659279"/>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8" name="Freeform 196"/>
          <p:cNvSpPr>
            <a:spLocks noEditPoints="1"/>
          </p:cNvSpPr>
          <p:nvPr/>
        </p:nvSpPr>
        <p:spPr bwMode="auto">
          <a:xfrm>
            <a:off x="7142749" y="2154436"/>
            <a:ext cx="1243819" cy="3877628"/>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9" name="Freeform 200"/>
          <p:cNvSpPr>
            <a:spLocks noEditPoints="1"/>
          </p:cNvSpPr>
          <p:nvPr/>
        </p:nvSpPr>
        <p:spPr bwMode="auto">
          <a:xfrm>
            <a:off x="10734342" y="1872053"/>
            <a:ext cx="1186477" cy="3749095"/>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6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0" name="Freeform 208"/>
          <p:cNvSpPr>
            <a:spLocks noEditPoints="1"/>
          </p:cNvSpPr>
          <p:nvPr/>
        </p:nvSpPr>
        <p:spPr bwMode="auto">
          <a:xfrm>
            <a:off x="9825401" y="2154436"/>
            <a:ext cx="1056820" cy="3929268"/>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11" name="Freeform 192"/>
          <p:cNvSpPr>
            <a:spLocks noEditPoints="1"/>
          </p:cNvSpPr>
          <p:nvPr/>
        </p:nvSpPr>
        <p:spPr bwMode="auto">
          <a:xfrm>
            <a:off x="8360934" y="2243312"/>
            <a:ext cx="1744933" cy="4122775"/>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FF6D6D"/>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pic>
        <p:nvPicPr>
          <p:cNvPr id="12" name="Picture 11">
            <a:extLst>
              <a:ext uri="{FF2B5EF4-FFF2-40B4-BE49-F238E27FC236}">
                <a16:creationId xmlns:a16="http://schemas.microsoft.com/office/drawing/2014/main" xmlns="" id="{3598887A-00D4-48BD-B1B0-A829E8961B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42878" y="41462"/>
            <a:ext cx="4049122" cy="1830591"/>
          </a:xfrm>
          <a:prstGeom prst="rect">
            <a:avLst/>
          </a:prstGeom>
        </p:spPr>
      </p:pic>
    </p:spTree>
    <p:extLst>
      <p:ext uri="{BB962C8B-B14F-4D97-AF65-F5344CB8AC3E}">
        <p14:creationId xmlns:p14="http://schemas.microsoft.com/office/powerpoint/2010/main" xmlns="" val="27200837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P spid="7" grpId="0" animBg="1"/>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7724615" cy="523220"/>
          </a:xfrm>
          <a:prstGeom prst="rect">
            <a:avLst/>
          </a:prstGeom>
          <a:noFill/>
        </p:spPr>
        <p:txBody>
          <a:bodyPr wrap="none" rtlCol="0">
            <a:spAutoFit/>
          </a:bodyPr>
          <a:lstStyle/>
          <a:p>
            <a:r>
              <a:rPr lang="en-US" altLang="zh-CN" sz="2800" dirty="0">
                <a:solidFill>
                  <a:schemeClr val="bg1">
                    <a:lumMod val="50000"/>
                  </a:schemeClr>
                </a:solidFill>
                <a:latin typeface="Raleway" panose="020B0003030101060003" pitchFamily="34" charset="0"/>
              </a:rPr>
              <a:t>Two-dimension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based</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2</a:t>
            </a:r>
            <a:r>
              <a:rPr lang="zh-CN" altLang="en-US" sz="2800" dirty="0">
                <a:solidFill>
                  <a:schemeClr val="bg1">
                    <a:lumMod val="50000"/>
                  </a:schemeClr>
                </a:solidFill>
                <a:latin typeface="Raleway" panose="020B0003030101060003" pitchFamily="34" charset="0"/>
              </a:rPr>
              <a:t> </a:t>
            </a:r>
            <a:r>
              <a:rPr lang="en-US" altLang="zh-CN" sz="2800" dirty="0" smtClean="0">
                <a:solidFill>
                  <a:schemeClr val="bg1">
                    <a:lumMod val="50000"/>
                  </a:schemeClr>
                </a:solidFill>
                <a:latin typeface="Raleway" panose="020B0003030101060003" pitchFamily="34" charset="0"/>
              </a:rPr>
              <a:t>factors</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588308"/>
            <a:ext cx="3600450" cy="2308324"/>
          </a:xfrm>
          <a:prstGeom prst="rect">
            <a:avLst/>
          </a:prstGeom>
          <a:noFill/>
          <a:ln w="9525">
            <a:noFill/>
            <a:miter lim="800000"/>
            <a:headEnd/>
            <a:tailEnd/>
          </a:ln>
        </p:spPr>
        <p:txBody>
          <a:bodyPr>
            <a:spAutoFit/>
          </a:bodyPr>
          <a:lstStyle/>
          <a:p>
            <a:r>
              <a:rPr lang="en-US" altLang="zh-CN" dirty="0">
                <a:ea typeface="宋体" charset="-122"/>
              </a:rPr>
              <a:t>Further</a:t>
            </a:r>
            <a:r>
              <a:rPr lang="zh-CN" altLang="en-US" dirty="0">
                <a:ea typeface="宋体" charset="-122"/>
              </a:rPr>
              <a:t> </a:t>
            </a:r>
            <a:r>
              <a:rPr lang="en-US" altLang="zh-CN" dirty="0">
                <a:ea typeface="宋体" charset="-122"/>
              </a:rPr>
              <a:t>narrow</a:t>
            </a:r>
            <a:r>
              <a:rPr lang="zh-CN" altLang="en-US" dirty="0">
                <a:ea typeface="宋体" charset="-122"/>
              </a:rPr>
              <a:t> </a:t>
            </a:r>
            <a:r>
              <a:rPr lang="en-US" altLang="zh-CN" dirty="0">
                <a:ea typeface="宋体" charset="-122"/>
              </a:rPr>
              <a:t>the</a:t>
            </a:r>
            <a:r>
              <a:rPr lang="zh-CN" altLang="en-US" dirty="0">
                <a:ea typeface="宋体" charset="-122"/>
              </a:rPr>
              <a:t> </a:t>
            </a:r>
            <a:r>
              <a:rPr lang="en-US" altLang="zh-CN" dirty="0">
                <a:ea typeface="宋体" charset="-122"/>
              </a:rPr>
              <a:t>factors</a:t>
            </a:r>
            <a:r>
              <a:rPr lang="zh-CN" altLang="en-US" dirty="0">
                <a:ea typeface="宋体" charset="-122"/>
              </a:rPr>
              <a:t> </a:t>
            </a:r>
            <a:r>
              <a:rPr lang="en-US" altLang="zh-CN" dirty="0">
                <a:ea typeface="宋体" charset="-122"/>
              </a:rPr>
              <a:t>into</a:t>
            </a:r>
            <a:r>
              <a:rPr lang="zh-CN" altLang="en-US" dirty="0">
                <a:ea typeface="宋体" charset="-122"/>
              </a:rPr>
              <a:t> </a:t>
            </a:r>
            <a:r>
              <a:rPr lang="en-US" altLang="zh-CN" dirty="0">
                <a:ea typeface="宋体" charset="-122"/>
              </a:rPr>
              <a:t>2</a:t>
            </a:r>
            <a:r>
              <a:rPr lang="zh-CN" altLang="en-US" dirty="0">
                <a:ea typeface="宋体" charset="-122"/>
              </a:rPr>
              <a:t> </a:t>
            </a:r>
            <a:r>
              <a:rPr lang="en-US" altLang="zh-CN" dirty="0">
                <a:ea typeface="宋体" charset="-122"/>
              </a:rPr>
              <a:t>to</a:t>
            </a:r>
            <a:r>
              <a:rPr lang="zh-CN" altLang="en-US" dirty="0">
                <a:ea typeface="宋体" charset="-122"/>
              </a:rPr>
              <a:t> </a:t>
            </a:r>
            <a:r>
              <a:rPr lang="en-US" altLang="zh-CN" dirty="0">
                <a:ea typeface="宋体" charset="-122"/>
              </a:rPr>
              <a:t>generate</a:t>
            </a:r>
            <a:r>
              <a:rPr lang="zh-CN" altLang="en-US" dirty="0">
                <a:ea typeface="宋体" charset="-122"/>
              </a:rPr>
              <a:t> </a:t>
            </a:r>
            <a:r>
              <a:rPr lang="en-US" altLang="zh-CN" dirty="0">
                <a:ea typeface="宋体" charset="-122"/>
              </a:rPr>
              <a:t>a</a:t>
            </a:r>
            <a:r>
              <a:rPr lang="zh-CN" altLang="en-US" dirty="0">
                <a:ea typeface="宋体" charset="-122"/>
              </a:rPr>
              <a:t> </a:t>
            </a:r>
            <a:r>
              <a:rPr lang="en-US" altLang="zh-CN" dirty="0">
                <a:ea typeface="宋体" charset="-122"/>
              </a:rPr>
              <a:t>two-</a:t>
            </a:r>
            <a:r>
              <a:rPr lang="en-US" altLang="zh-CN" dirty="0" err="1">
                <a:ea typeface="宋体" charset="-122"/>
              </a:rPr>
              <a:t>dimention</a:t>
            </a:r>
            <a:r>
              <a:rPr lang="zh-CN" altLang="en-US" dirty="0">
                <a:ea typeface="宋体" charset="-122"/>
              </a:rPr>
              <a:t> </a:t>
            </a:r>
            <a:r>
              <a:rPr lang="en-US" altLang="zh-CN" dirty="0">
                <a:ea typeface="宋体" charset="-122"/>
              </a:rPr>
              <a:t>graph</a:t>
            </a:r>
          </a:p>
          <a:p>
            <a:endParaRPr lang="en-US" altLang="zh-CN" dirty="0">
              <a:ea typeface="宋体" charset="-122"/>
            </a:endParaRPr>
          </a:p>
          <a:p>
            <a:r>
              <a:rPr lang="en-US" altLang="zh-CN" dirty="0">
                <a:ea typeface="宋体" charset="-122"/>
              </a:rPr>
              <a:t>Two</a:t>
            </a:r>
            <a:r>
              <a:rPr lang="zh-CN" altLang="en-US" dirty="0">
                <a:ea typeface="宋体" charset="-122"/>
              </a:rPr>
              <a:t> </a:t>
            </a:r>
            <a:r>
              <a:rPr lang="en-US" altLang="zh-CN" dirty="0">
                <a:ea typeface="宋体" charset="-122"/>
              </a:rPr>
              <a:t>factors:</a:t>
            </a:r>
          </a:p>
          <a:p>
            <a:r>
              <a:rPr lang="en-US" dirty="0">
                <a:solidFill>
                  <a:srgbClr val="FF0000"/>
                </a:solidFill>
              </a:rPr>
              <a:t>Energy</a:t>
            </a:r>
          </a:p>
          <a:p>
            <a:r>
              <a:rPr lang="en-US" dirty="0">
                <a:solidFill>
                  <a:srgbClr val="FF0000"/>
                </a:solidFill>
              </a:rPr>
              <a:t>Liveness</a:t>
            </a:r>
          </a:p>
          <a:p>
            <a:endParaRPr lang="en-US" altLang="zh-CN" dirty="0">
              <a:ea typeface="宋体" charset="-122"/>
            </a:endParaRPr>
          </a:p>
          <a:p>
            <a:endParaRPr lang="zh-CN" altLang="en-US" dirty="0">
              <a:ea typeface="宋体" charset="-122"/>
            </a:endParaRPr>
          </a:p>
        </p:txBody>
      </p:sp>
      <p:sp>
        <p:nvSpPr>
          <p:cNvPr id="5" name="TextBox 4">
            <a:extLst>
              <a:ext uri="{FF2B5EF4-FFF2-40B4-BE49-F238E27FC236}">
                <a16:creationId xmlns:a16="http://schemas.microsoft.com/office/drawing/2014/main" xmlns="" id="{C733456D-B3F2-0E42-84BF-A7F966F197F2}"/>
              </a:ext>
            </a:extLst>
          </p:cNvPr>
          <p:cNvSpPr txBox="1"/>
          <p:nvPr/>
        </p:nvSpPr>
        <p:spPr>
          <a:xfrm>
            <a:off x="8338457" y="2460171"/>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xmlns="" id="{23539F79-6C0F-AF42-BA3E-E648F3BE0B39}"/>
              </a:ext>
            </a:extLst>
          </p:cNvPr>
          <p:cNvPicPr>
            <a:picLocks noChangeAspect="1"/>
          </p:cNvPicPr>
          <p:nvPr/>
        </p:nvPicPr>
        <p:blipFill>
          <a:blip r:embed="rId2" cstate="print"/>
          <a:stretch>
            <a:fillRect/>
          </a:stretch>
        </p:blipFill>
        <p:spPr>
          <a:xfrm>
            <a:off x="4691742" y="1589314"/>
            <a:ext cx="7468507" cy="4614636"/>
          </a:xfrm>
          <a:prstGeom prst="rect">
            <a:avLst/>
          </a:prstGeom>
        </p:spPr>
      </p:pic>
      <p:pic>
        <p:nvPicPr>
          <p:cNvPr id="7" name="Picture 6">
            <a:extLst>
              <a:ext uri="{FF2B5EF4-FFF2-40B4-BE49-F238E27FC236}">
                <a16:creationId xmlns:a16="http://schemas.microsoft.com/office/drawing/2014/main" xmlns="" id="{616A451D-A7CC-D640-A09C-1642F1C9DFEE}"/>
              </a:ext>
            </a:extLst>
          </p:cNvPr>
          <p:cNvPicPr>
            <a:picLocks noChangeAspect="1"/>
          </p:cNvPicPr>
          <p:nvPr/>
        </p:nvPicPr>
        <p:blipFill>
          <a:blip r:embed="rId3" cstate="print"/>
          <a:stretch>
            <a:fillRect/>
          </a:stretch>
        </p:blipFill>
        <p:spPr>
          <a:xfrm>
            <a:off x="217055" y="3449782"/>
            <a:ext cx="4160430" cy="2895600"/>
          </a:xfrm>
          <a:prstGeom prst="rect">
            <a:avLst/>
          </a:prstGeom>
        </p:spPr>
      </p:pic>
    </p:spTree>
    <p:extLst>
      <p:ext uri="{BB962C8B-B14F-4D97-AF65-F5344CB8AC3E}">
        <p14:creationId xmlns:p14="http://schemas.microsoft.com/office/powerpoint/2010/main" xmlns="" val="6221204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6676187" cy="523220"/>
          </a:xfrm>
          <a:prstGeom prst="rect">
            <a:avLst/>
          </a:prstGeom>
          <a:noFill/>
        </p:spPr>
        <p:txBody>
          <a:bodyPr wrap="none" rtlCol="0">
            <a:spAutoFit/>
          </a:bodyPr>
          <a:lstStyle/>
          <a:p>
            <a:r>
              <a:rPr lang="en-US" altLang="zh-CN" sz="2800" dirty="0">
                <a:solidFill>
                  <a:schemeClr val="bg1">
                    <a:lumMod val="50000"/>
                  </a:schemeClr>
                </a:solidFill>
                <a:latin typeface="Raleway" panose="020B0003030101060003" pitchFamily="34" charset="0"/>
              </a:rPr>
              <a:t>Two-dimension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visualization</a:t>
            </a:r>
            <a:r>
              <a:rPr lang="zh-CN" altLang="en-US" sz="2800" dirty="0">
                <a:solidFill>
                  <a:schemeClr val="bg1">
                    <a:lumMod val="50000"/>
                  </a:schemeClr>
                </a:solidFill>
                <a:latin typeface="Raleway" panose="020B0003030101060003" pitchFamily="34" charset="0"/>
              </a:rPr>
              <a:t> </a:t>
            </a:r>
            <a:r>
              <a:rPr lang="en-US" altLang="zh-CN" sz="2800" dirty="0">
                <a:solidFill>
                  <a:schemeClr val="bg1">
                    <a:lumMod val="50000"/>
                  </a:schemeClr>
                </a:solidFill>
                <a:latin typeface="Raleway" panose="020B0003030101060003" pitchFamily="34" charset="0"/>
              </a:rPr>
              <a:t>using</a:t>
            </a:r>
            <a:r>
              <a:rPr lang="zh-CN" altLang="en-US" sz="2800" dirty="0">
                <a:solidFill>
                  <a:schemeClr val="bg1">
                    <a:lumMod val="50000"/>
                  </a:schemeClr>
                </a:solidFill>
                <a:latin typeface="Raleway" panose="020B0003030101060003" pitchFamily="34" charset="0"/>
              </a:rPr>
              <a:t> </a:t>
            </a:r>
            <a:r>
              <a:rPr lang="en-US" altLang="zh-CN" sz="2800" dirty="0" smtClean="0">
                <a:solidFill>
                  <a:schemeClr val="bg1">
                    <a:lumMod val="50000"/>
                  </a:schemeClr>
                </a:solidFill>
                <a:latin typeface="Raleway" panose="020B0003030101060003" pitchFamily="34" charset="0"/>
              </a:rPr>
              <a:t>TSNE</a:t>
            </a:r>
            <a:endParaRPr lang="id-ID" sz="28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77034" y="1042006"/>
            <a:ext cx="3958544" cy="2862322"/>
          </a:xfrm>
          <a:prstGeom prst="rect">
            <a:avLst/>
          </a:prstGeom>
          <a:noFill/>
          <a:ln w="9525">
            <a:noFill/>
            <a:miter lim="800000"/>
            <a:headEnd/>
            <a:tailEnd/>
          </a:ln>
        </p:spPr>
        <p:txBody>
          <a:bodyPr wrap="square">
            <a:spAutoFit/>
          </a:bodyPr>
          <a:lstStyle/>
          <a:p>
            <a:r>
              <a:rPr lang="en-US" dirty="0"/>
              <a:t>generate a similar graph</a:t>
            </a:r>
            <a:r>
              <a:rPr lang="en-US" altLang="zh-CN" dirty="0"/>
              <a:t>(still</a:t>
            </a:r>
            <a:r>
              <a:rPr lang="zh-CN" altLang="en-US" dirty="0"/>
              <a:t> </a:t>
            </a:r>
            <a:r>
              <a:rPr lang="en-US" altLang="zh-CN" dirty="0"/>
              <a:t>two-</a:t>
            </a:r>
            <a:r>
              <a:rPr lang="en-US" altLang="zh-CN" dirty="0" err="1"/>
              <a:t>dimention</a:t>
            </a:r>
            <a:r>
              <a:rPr lang="en-US" altLang="zh-CN" dirty="0"/>
              <a:t>)</a:t>
            </a:r>
            <a:r>
              <a:rPr lang="en-US" dirty="0"/>
              <a:t> using </a:t>
            </a:r>
            <a:r>
              <a:rPr lang="en-US" altLang="zh-CN" dirty="0"/>
              <a:t>TSNE</a:t>
            </a:r>
            <a:r>
              <a:rPr lang="zh-CN" altLang="en-US" dirty="0"/>
              <a:t> </a:t>
            </a:r>
            <a:r>
              <a:rPr lang="en-US" altLang="zh-CN" dirty="0"/>
              <a:t>with</a:t>
            </a:r>
            <a:r>
              <a:rPr lang="zh-CN" altLang="en-US" dirty="0"/>
              <a:t> </a:t>
            </a:r>
            <a:r>
              <a:rPr lang="en-US" altLang="zh-CN" dirty="0"/>
              <a:t>the</a:t>
            </a:r>
            <a:r>
              <a:rPr lang="zh-CN" altLang="en-US" dirty="0"/>
              <a:t> </a:t>
            </a:r>
            <a:r>
              <a:rPr lang="en-US" altLang="zh-CN" dirty="0"/>
              <a:t>same</a:t>
            </a:r>
            <a:r>
              <a:rPr lang="zh-CN" altLang="en-US" dirty="0"/>
              <a:t> </a:t>
            </a:r>
            <a:r>
              <a:rPr lang="en-US" altLang="zh-CN" dirty="0"/>
              <a:t>two</a:t>
            </a:r>
            <a:r>
              <a:rPr lang="zh-CN" altLang="en-US" dirty="0"/>
              <a:t> </a:t>
            </a:r>
            <a:r>
              <a:rPr lang="en-US" altLang="zh-CN" dirty="0"/>
              <a:t>factors</a:t>
            </a:r>
            <a:r>
              <a:rPr lang="zh-CN" altLang="en-US" dirty="0"/>
              <a:t> </a:t>
            </a:r>
            <a:r>
              <a:rPr lang="en-US" altLang="zh-CN" dirty="0"/>
              <a:t>in</a:t>
            </a:r>
            <a:r>
              <a:rPr lang="zh-CN" altLang="en-US" dirty="0"/>
              <a:t> </a:t>
            </a:r>
            <a:r>
              <a:rPr lang="en-US" altLang="zh-CN" dirty="0"/>
              <a:t>the</a:t>
            </a:r>
            <a:r>
              <a:rPr lang="zh-CN" altLang="en-US" dirty="0"/>
              <a:t> </a:t>
            </a:r>
            <a:r>
              <a:rPr lang="en-US" altLang="zh-CN" dirty="0"/>
              <a:t>last</a:t>
            </a:r>
            <a:r>
              <a:rPr lang="zh-CN" altLang="en-US" dirty="0"/>
              <a:t> </a:t>
            </a:r>
            <a:r>
              <a:rPr lang="en-US" altLang="zh-CN" dirty="0"/>
              <a:t>one:</a:t>
            </a:r>
          </a:p>
          <a:p>
            <a:endParaRPr lang="en-US" altLang="zh-CN" dirty="0">
              <a:ea typeface="宋体" charset="-122"/>
            </a:endParaRPr>
          </a:p>
          <a:p>
            <a:r>
              <a:rPr lang="en-US" altLang="zh-CN" dirty="0">
                <a:ea typeface="宋体" charset="-122"/>
              </a:rPr>
              <a:t>Two</a:t>
            </a:r>
            <a:r>
              <a:rPr lang="zh-CN" altLang="en-US" dirty="0">
                <a:ea typeface="宋体" charset="-122"/>
              </a:rPr>
              <a:t> </a:t>
            </a:r>
            <a:r>
              <a:rPr lang="en-US" altLang="zh-CN" dirty="0">
                <a:ea typeface="宋体" charset="-122"/>
              </a:rPr>
              <a:t>factors:</a:t>
            </a:r>
          </a:p>
          <a:p>
            <a:r>
              <a:rPr lang="en-US" dirty="0">
                <a:solidFill>
                  <a:srgbClr val="FF0000"/>
                </a:solidFill>
              </a:rPr>
              <a:t>Energy</a:t>
            </a:r>
          </a:p>
          <a:p>
            <a:r>
              <a:rPr lang="en-US" dirty="0">
                <a:solidFill>
                  <a:srgbClr val="FF0000"/>
                </a:solidFill>
              </a:rPr>
              <a:t>Liveness</a:t>
            </a:r>
          </a:p>
          <a:p>
            <a:endParaRPr lang="en-US" altLang="zh-CN" dirty="0">
              <a:ea typeface="宋体" charset="-122"/>
            </a:endParaRPr>
          </a:p>
          <a:p>
            <a:endParaRPr lang="en-US" altLang="zh-CN" dirty="0">
              <a:ea typeface="宋体" charset="-122"/>
            </a:endParaRPr>
          </a:p>
          <a:p>
            <a:endParaRPr lang="zh-CN" altLang="en-US" dirty="0">
              <a:ea typeface="宋体" charset="-122"/>
            </a:endParaRPr>
          </a:p>
        </p:txBody>
      </p:sp>
      <p:pic>
        <p:nvPicPr>
          <p:cNvPr id="2" name="Picture 1">
            <a:extLst>
              <a:ext uri="{FF2B5EF4-FFF2-40B4-BE49-F238E27FC236}">
                <a16:creationId xmlns:a16="http://schemas.microsoft.com/office/drawing/2014/main" xmlns="" id="{27FE2409-5BF7-2849-9537-01B64587CE4B}"/>
              </a:ext>
            </a:extLst>
          </p:cNvPr>
          <p:cNvPicPr>
            <a:picLocks noChangeAspect="1"/>
          </p:cNvPicPr>
          <p:nvPr/>
        </p:nvPicPr>
        <p:blipFill>
          <a:blip r:embed="rId2" cstate="print"/>
          <a:stretch>
            <a:fillRect/>
          </a:stretch>
        </p:blipFill>
        <p:spPr>
          <a:xfrm>
            <a:off x="204334" y="3624928"/>
            <a:ext cx="4532085" cy="279400"/>
          </a:xfrm>
          <a:prstGeom prst="rect">
            <a:avLst/>
          </a:prstGeom>
        </p:spPr>
      </p:pic>
      <p:pic>
        <p:nvPicPr>
          <p:cNvPr id="6" name="Picture 5">
            <a:extLst>
              <a:ext uri="{FF2B5EF4-FFF2-40B4-BE49-F238E27FC236}">
                <a16:creationId xmlns:a16="http://schemas.microsoft.com/office/drawing/2014/main" xmlns="" id="{DF38C9A4-1159-A545-BC71-C36D7470FF65}"/>
              </a:ext>
            </a:extLst>
          </p:cNvPr>
          <p:cNvPicPr>
            <a:picLocks noChangeAspect="1"/>
          </p:cNvPicPr>
          <p:nvPr/>
        </p:nvPicPr>
        <p:blipFill>
          <a:blip r:embed="rId3" cstate="print"/>
          <a:stretch>
            <a:fillRect/>
          </a:stretch>
        </p:blipFill>
        <p:spPr>
          <a:xfrm>
            <a:off x="5308278" y="1084914"/>
            <a:ext cx="6393865" cy="5359429"/>
          </a:xfrm>
          <a:prstGeom prst="rect">
            <a:avLst/>
          </a:prstGeom>
        </p:spPr>
      </p:pic>
      <p:pic>
        <p:nvPicPr>
          <p:cNvPr id="7" name="Picture 6">
            <a:extLst>
              <a:ext uri="{FF2B5EF4-FFF2-40B4-BE49-F238E27FC236}">
                <a16:creationId xmlns:a16="http://schemas.microsoft.com/office/drawing/2014/main" xmlns="" id="{B10F21E6-41F5-CE4B-A194-3C653FF899F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04334" y="3993541"/>
            <a:ext cx="4991121" cy="2739767"/>
          </a:xfrm>
          <a:prstGeom prst="rect">
            <a:avLst/>
          </a:prstGeom>
        </p:spPr>
      </p:pic>
    </p:spTree>
    <p:extLst>
      <p:ext uri="{BB962C8B-B14F-4D97-AF65-F5344CB8AC3E}">
        <p14:creationId xmlns:p14="http://schemas.microsoft.com/office/powerpoint/2010/main" xmlns="" val="1946057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7034" y="1016819"/>
            <a:ext cx="2170659" cy="338554"/>
          </a:xfrm>
          <a:prstGeom prst="rect">
            <a:avLst/>
          </a:prstGeom>
        </p:spPr>
        <p:txBody>
          <a:bodyPr wrap="none">
            <a:spAutoFit/>
          </a:bodyPr>
          <a:lstStyle/>
          <a:p>
            <a:r>
              <a:rPr lang="id-ID" sz="1600" dirty="0">
                <a:solidFill>
                  <a:schemeClr val="bg1">
                    <a:lumMod val="65000"/>
                  </a:schemeClr>
                </a:solidFill>
                <a:latin typeface="Raleway" panose="020B0003030101060003" pitchFamily="34" charset="0"/>
              </a:rPr>
              <a:t>Spotify Music Analysis</a:t>
            </a:r>
          </a:p>
        </p:txBody>
      </p:sp>
      <p:sp>
        <p:nvSpPr>
          <p:cNvPr id="9" name="TextBox 8"/>
          <p:cNvSpPr txBox="1"/>
          <p:nvPr/>
        </p:nvSpPr>
        <p:spPr>
          <a:xfrm>
            <a:off x="777034" y="500139"/>
            <a:ext cx="4089581" cy="584775"/>
          </a:xfrm>
          <a:prstGeom prst="rect">
            <a:avLst/>
          </a:prstGeom>
          <a:noFill/>
        </p:spPr>
        <p:txBody>
          <a:bodyPr wrap="none" rtlCol="0">
            <a:spAutoFit/>
          </a:bodyPr>
          <a:lstStyle/>
          <a:p>
            <a:r>
              <a:rPr lang="id-ID" sz="3200" b="1" dirty="0">
                <a:solidFill>
                  <a:schemeClr val="bg1">
                    <a:lumMod val="50000"/>
                  </a:schemeClr>
                </a:solidFill>
                <a:latin typeface="Raleway" panose="020B0003030101060003" pitchFamily="34" charset="0"/>
              </a:rPr>
              <a:t>Methodology &amp; Tool</a:t>
            </a:r>
          </a:p>
        </p:txBody>
      </p:sp>
      <p:pic>
        <p:nvPicPr>
          <p:cNvPr id="5" name="Google Shape;148;p18" descr="Image result for rstudio">
            <a:extLst>
              <a:ext uri="{FF2B5EF4-FFF2-40B4-BE49-F238E27FC236}">
                <a16:creationId xmlns:a16="http://schemas.microsoft.com/office/drawing/2014/main" xmlns="" id="{ACCB1BF4-2DAB-4E14-9299-54F0E7ED41C5}"/>
              </a:ext>
            </a:extLst>
          </p:cNvPr>
          <p:cNvPicPr preferRelativeResize="0"/>
          <p:nvPr/>
        </p:nvPicPr>
        <p:blipFill rotWithShape="1">
          <a:blip r:embed="rId2" cstate="print">
            <a:alphaModFix/>
          </a:blip>
          <a:srcRect t="25443" r="112" b="31746"/>
          <a:stretch/>
        </p:blipFill>
        <p:spPr>
          <a:xfrm>
            <a:off x="8646268" y="43096"/>
            <a:ext cx="2667000" cy="1143000"/>
          </a:xfrm>
          <a:prstGeom prst="rect">
            <a:avLst/>
          </a:prstGeom>
          <a:noFill/>
          <a:ln>
            <a:noFill/>
          </a:ln>
        </p:spPr>
      </p:pic>
      <p:grpSp>
        <p:nvGrpSpPr>
          <p:cNvPr id="6" name="Google Shape;149;p18"/>
          <p:cNvGrpSpPr/>
          <p:nvPr/>
        </p:nvGrpSpPr>
        <p:grpSpPr>
          <a:xfrm>
            <a:off x="3287576" y="1680802"/>
            <a:ext cx="4291294" cy="4063030"/>
            <a:chOff x="905535" y="484"/>
            <a:chExt cx="4291294" cy="4063030"/>
          </a:xfrm>
        </p:grpSpPr>
        <p:sp>
          <p:nvSpPr>
            <p:cNvPr id="10" name="Google Shape;150;p18"/>
            <p:cNvSpPr/>
            <p:nvPr/>
          </p:nvSpPr>
          <p:spPr>
            <a:xfrm rot="10800000">
              <a:off x="1136624" y="484"/>
              <a:ext cx="4053840" cy="462178"/>
            </a:xfrm>
            <a:prstGeom prst="homePlate">
              <a:avLst>
                <a:gd name="adj" fmla="val 50000"/>
              </a:avLst>
            </a:prstGeom>
            <a:solidFill>
              <a:srgbClr val="8C3735"/>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p18"/>
            <p:cNvSpPr txBox="1"/>
            <p:nvPr/>
          </p:nvSpPr>
          <p:spPr>
            <a:xfrm>
              <a:off x="1252168" y="484"/>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dirty="0">
                  <a:solidFill>
                    <a:schemeClr val="lt1"/>
                  </a:solidFill>
                  <a:latin typeface="Arial"/>
                  <a:ea typeface="Arial"/>
                  <a:cs typeface="Arial"/>
                  <a:sym typeface="Arial"/>
                </a:rPr>
                <a:t>k-Nearest-Neighbor</a:t>
              </a:r>
              <a:endParaRPr sz="2200" b="0" i="0" u="none" strike="noStrike" cap="none" dirty="0">
                <a:solidFill>
                  <a:schemeClr val="lt1"/>
                </a:solidFill>
                <a:latin typeface="Arial"/>
                <a:ea typeface="Arial"/>
                <a:cs typeface="Arial"/>
                <a:sym typeface="Arial"/>
              </a:endParaRPr>
            </a:p>
          </p:txBody>
        </p:sp>
        <p:sp>
          <p:nvSpPr>
            <p:cNvPr id="12" name="Google Shape;152;p18"/>
            <p:cNvSpPr/>
            <p:nvPr/>
          </p:nvSpPr>
          <p:spPr>
            <a:xfrm>
              <a:off x="905535" y="484"/>
              <a:ext cx="462178" cy="462178"/>
            </a:xfrm>
            <a:prstGeom prst="ellipse">
              <a:avLst/>
            </a:prstGeom>
            <a:solidFill>
              <a:srgbClr val="E1C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3;p18"/>
            <p:cNvSpPr/>
            <p:nvPr/>
          </p:nvSpPr>
          <p:spPr>
            <a:xfrm rot="10800000">
              <a:off x="1142989" y="584201"/>
              <a:ext cx="4053840" cy="462178"/>
            </a:xfrm>
            <a:prstGeom prst="homePlate">
              <a:avLst>
                <a:gd name="adj" fmla="val 50000"/>
              </a:avLst>
            </a:prstGeom>
            <a:solidFill>
              <a:srgbClr val="B5524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p18"/>
            <p:cNvSpPr txBox="1"/>
            <p:nvPr/>
          </p:nvSpPr>
          <p:spPr>
            <a:xfrm>
              <a:off x="1258533" y="584201"/>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dirty="0">
                  <a:solidFill>
                    <a:schemeClr val="lt1"/>
                  </a:solidFill>
                  <a:latin typeface="Arial"/>
                  <a:ea typeface="Arial"/>
                  <a:cs typeface="Arial"/>
                  <a:sym typeface="Arial"/>
                </a:rPr>
                <a:t>Cart</a:t>
              </a:r>
              <a:endParaRPr sz="2200" b="0" i="0" u="none" strike="noStrike" cap="none" dirty="0">
                <a:solidFill>
                  <a:schemeClr val="lt1"/>
                </a:solidFill>
                <a:latin typeface="Arial"/>
                <a:ea typeface="Arial"/>
                <a:cs typeface="Arial"/>
                <a:sym typeface="Arial"/>
              </a:endParaRPr>
            </a:p>
          </p:txBody>
        </p:sp>
        <p:sp>
          <p:nvSpPr>
            <p:cNvPr id="15" name="Google Shape;155;p18"/>
            <p:cNvSpPr/>
            <p:nvPr/>
          </p:nvSpPr>
          <p:spPr>
            <a:xfrm>
              <a:off x="905535" y="600626"/>
              <a:ext cx="462178" cy="462178"/>
            </a:xfrm>
            <a:prstGeom prst="ellipse">
              <a:avLst/>
            </a:prstGeom>
            <a:solidFill>
              <a:srgbClr val="E0B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p18"/>
            <p:cNvSpPr/>
            <p:nvPr/>
          </p:nvSpPr>
          <p:spPr>
            <a:xfrm rot="10800000">
              <a:off x="1136624" y="1200768"/>
              <a:ext cx="4053840" cy="462178"/>
            </a:xfrm>
            <a:prstGeom prst="homePlate">
              <a:avLst>
                <a:gd name="adj" fmla="val 50000"/>
              </a:avLst>
            </a:prstGeom>
            <a:solidFill>
              <a:srgbClr val="C7828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57;p18"/>
            <p:cNvSpPr txBox="1"/>
            <p:nvPr/>
          </p:nvSpPr>
          <p:spPr>
            <a:xfrm>
              <a:off x="1252168" y="1200768"/>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C50</a:t>
              </a:r>
              <a:endParaRPr sz="2200" b="0" i="0" u="none" strike="noStrike" cap="none" dirty="0">
                <a:solidFill>
                  <a:schemeClr val="lt1"/>
                </a:solidFill>
                <a:latin typeface="Arial"/>
                <a:ea typeface="Arial"/>
                <a:cs typeface="Arial"/>
                <a:sym typeface="Arial"/>
              </a:endParaRPr>
            </a:p>
          </p:txBody>
        </p:sp>
        <p:sp>
          <p:nvSpPr>
            <p:cNvPr id="18" name="Google Shape;158;p18"/>
            <p:cNvSpPr/>
            <p:nvPr/>
          </p:nvSpPr>
          <p:spPr>
            <a:xfrm>
              <a:off x="905535" y="1200768"/>
              <a:ext cx="462178" cy="462178"/>
            </a:xfrm>
            <a:prstGeom prst="ellipse">
              <a:avLst/>
            </a:prstGeom>
            <a:solidFill>
              <a:srgbClr val="DFB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p18"/>
            <p:cNvSpPr/>
            <p:nvPr/>
          </p:nvSpPr>
          <p:spPr>
            <a:xfrm rot="10800000">
              <a:off x="1136624" y="1800910"/>
              <a:ext cx="4053840" cy="462178"/>
            </a:xfrm>
            <a:prstGeom prst="homePlate">
              <a:avLst>
                <a:gd name="adj" fmla="val 50000"/>
              </a:avLst>
            </a:prstGeom>
            <a:solidFill>
              <a:srgbClr val="DAB2B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p18"/>
            <p:cNvSpPr txBox="1"/>
            <p:nvPr/>
          </p:nvSpPr>
          <p:spPr>
            <a:xfrm>
              <a:off x="1252168" y="1800910"/>
              <a:ext cx="3938296" cy="462178"/>
            </a:xfrm>
            <a:prstGeom prst="rect">
              <a:avLst/>
            </a:prstGeom>
            <a:noFill/>
            <a:ln>
              <a:noFill/>
            </a:ln>
          </p:spPr>
          <p:txBody>
            <a:bodyPr spcFirstLastPara="1" wrap="square" lIns="203800" tIns="83800" rIns="156450" bIns="83800"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a:solidFill>
                    <a:schemeClr val="lt1"/>
                  </a:solidFill>
                  <a:latin typeface="Arial"/>
                  <a:ea typeface="Arial"/>
                  <a:cs typeface="Arial"/>
                  <a:sym typeface="Arial"/>
                </a:rPr>
                <a:t>Neural network</a:t>
              </a:r>
              <a:endParaRPr sz="2200" b="0" i="0" u="none" strike="noStrike" cap="none">
                <a:solidFill>
                  <a:schemeClr val="lt1"/>
                </a:solidFill>
                <a:latin typeface="Arial"/>
                <a:ea typeface="Arial"/>
                <a:cs typeface="Arial"/>
                <a:sym typeface="Arial"/>
              </a:endParaRPr>
            </a:p>
          </p:txBody>
        </p:sp>
        <p:sp>
          <p:nvSpPr>
            <p:cNvPr id="21" name="Google Shape;161;p18"/>
            <p:cNvSpPr/>
            <p:nvPr/>
          </p:nvSpPr>
          <p:spPr>
            <a:xfrm>
              <a:off x="905535" y="1800910"/>
              <a:ext cx="462178" cy="462178"/>
            </a:xfrm>
            <a:prstGeom prst="ellipse">
              <a:avLst/>
            </a:prstGeom>
            <a:solidFill>
              <a:srgbClr val="DFB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p18"/>
            <p:cNvSpPr/>
            <p:nvPr/>
          </p:nvSpPr>
          <p:spPr>
            <a:xfrm rot="10800000">
              <a:off x="1136624" y="2401052"/>
              <a:ext cx="4053840" cy="462178"/>
            </a:xfrm>
            <a:prstGeom prst="homePlate">
              <a:avLst>
                <a:gd name="adj" fmla="val 50000"/>
              </a:avLst>
            </a:prstGeom>
            <a:solidFill>
              <a:srgbClr val="DAB2B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3;p18"/>
            <p:cNvSpPr txBox="1"/>
            <p:nvPr/>
          </p:nvSpPr>
          <p:spPr>
            <a:xfrm>
              <a:off x="1252168" y="2401052"/>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Random Forest</a:t>
              </a:r>
              <a:endParaRPr sz="2200" b="0" i="0" u="none" strike="noStrike" cap="none" dirty="0">
                <a:solidFill>
                  <a:schemeClr val="lt1"/>
                </a:solidFill>
                <a:latin typeface="Arial"/>
                <a:ea typeface="Arial"/>
                <a:cs typeface="Arial"/>
                <a:sym typeface="Arial"/>
              </a:endParaRPr>
            </a:p>
          </p:txBody>
        </p:sp>
        <p:sp>
          <p:nvSpPr>
            <p:cNvPr id="24" name="Google Shape;164;p18"/>
            <p:cNvSpPr/>
            <p:nvPr/>
          </p:nvSpPr>
          <p:spPr>
            <a:xfrm>
              <a:off x="905535" y="2401052"/>
              <a:ext cx="462178" cy="462178"/>
            </a:xfrm>
            <a:prstGeom prst="ellipse">
              <a:avLst/>
            </a:prstGeom>
            <a:solidFill>
              <a:srgbClr val="DEB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p18"/>
            <p:cNvSpPr/>
            <p:nvPr/>
          </p:nvSpPr>
          <p:spPr>
            <a:xfrm rot="10800000">
              <a:off x="1136624" y="3001194"/>
              <a:ext cx="4053840" cy="462178"/>
            </a:xfrm>
            <a:prstGeom prst="homePlate">
              <a:avLst>
                <a:gd name="adj" fmla="val 50000"/>
              </a:avLst>
            </a:prstGeom>
            <a:solidFill>
              <a:srgbClr val="C78280"/>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p18"/>
            <p:cNvSpPr txBox="1"/>
            <p:nvPr/>
          </p:nvSpPr>
          <p:spPr>
            <a:xfrm>
              <a:off x="1252168" y="3001194"/>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altLang="zh-CN" sz="2200" dirty="0">
                  <a:solidFill>
                    <a:schemeClr val="lt1"/>
                  </a:solidFill>
                  <a:latin typeface="Arial"/>
                  <a:ea typeface="Arial"/>
                  <a:cs typeface="Arial"/>
                  <a:sym typeface="Arial"/>
                </a:rPr>
                <a:t>Support Vector Machine</a:t>
              </a:r>
              <a:endParaRPr sz="2200" b="0" i="0" u="none" strike="noStrike" cap="none" dirty="0">
                <a:solidFill>
                  <a:schemeClr val="lt1"/>
                </a:solidFill>
                <a:latin typeface="Arial"/>
                <a:ea typeface="Arial"/>
                <a:cs typeface="Arial"/>
                <a:sym typeface="Arial"/>
              </a:endParaRPr>
            </a:p>
          </p:txBody>
        </p:sp>
        <p:sp>
          <p:nvSpPr>
            <p:cNvPr id="27" name="Google Shape;167;p18"/>
            <p:cNvSpPr/>
            <p:nvPr/>
          </p:nvSpPr>
          <p:spPr>
            <a:xfrm>
              <a:off x="905535" y="3001194"/>
              <a:ext cx="462178" cy="462178"/>
            </a:xfrm>
            <a:prstGeom prst="ellipse">
              <a:avLst/>
            </a:prstGeom>
            <a:solidFill>
              <a:srgbClr val="DEB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p18"/>
            <p:cNvSpPr/>
            <p:nvPr/>
          </p:nvSpPr>
          <p:spPr>
            <a:xfrm rot="10800000">
              <a:off x="1136624" y="3601336"/>
              <a:ext cx="4053840" cy="462178"/>
            </a:xfrm>
            <a:prstGeom prst="homePlate">
              <a:avLst>
                <a:gd name="adj" fmla="val 50000"/>
              </a:avLst>
            </a:prstGeom>
            <a:solidFill>
              <a:srgbClr val="B5524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18"/>
            <p:cNvSpPr txBox="1"/>
            <p:nvPr/>
          </p:nvSpPr>
          <p:spPr>
            <a:xfrm>
              <a:off x="1252168" y="3601336"/>
              <a:ext cx="3938296" cy="462178"/>
            </a:xfrm>
            <a:prstGeom prst="rect">
              <a:avLst/>
            </a:prstGeom>
            <a:noFill/>
            <a:ln>
              <a:noFill/>
            </a:ln>
          </p:spPr>
          <p:txBody>
            <a:bodyPr spcFirstLastPara="1" wrap="square" lIns="203800" tIns="83800" rIns="156450" bIns="83800" anchor="ctr" anchorCtr="0">
              <a:noAutofit/>
            </a:bodyPr>
            <a:lstStyle/>
            <a:p>
              <a:pPr lvl="0" algn="ctr">
                <a:lnSpc>
                  <a:spcPct val="90000"/>
                </a:lnSpc>
                <a:buClr>
                  <a:schemeClr val="lt1"/>
                </a:buClr>
                <a:buSzPts val="2200"/>
              </a:pPr>
              <a:r>
                <a:rPr lang="en-US" sz="2200" b="0" i="0" u="none" strike="noStrike" cap="none" dirty="0">
                  <a:solidFill>
                    <a:schemeClr val="lt1"/>
                  </a:solidFill>
                  <a:latin typeface="Arial"/>
                  <a:ea typeface="Arial"/>
                  <a:cs typeface="Arial"/>
                  <a:sym typeface="Arial"/>
                </a:rPr>
                <a:t>H-Clustering &amp; </a:t>
              </a:r>
              <a:r>
                <a:rPr lang="en-US" altLang="zh-CN" sz="2200" dirty="0">
                  <a:solidFill>
                    <a:schemeClr val="lt1"/>
                  </a:solidFill>
                  <a:latin typeface="Arial"/>
                  <a:ea typeface="Arial"/>
                  <a:cs typeface="Arial"/>
                  <a:sym typeface="Arial"/>
                </a:rPr>
                <a:t>K-Means</a:t>
              </a:r>
              <a:endParaRPr sz="2200" b="0" i="0" u="none" strike="noStrike" cap="none" dirty="0">
                <a:solidFill>
                  <a:schemeClr val="lt1"/>
                </a:solidFill>
                <a:latin typeface="Arial"/>
                <a:ea typeface="Arial"/>
                <a:cs typeface="Arial"/>
                <a:sym typeface="Arial"/>
              </a:endParaRPr>
            </a:p>
          </p:txBody>
        </p:sp>
        <p:sp>
          <p:nvSpPr>
            <p:cNvPr id="30" name="Google Shape;170;p18"/>
            <p:cNvSpPr/>
            <p:nvPr/>
          </p:nvSpPr>
          <p:spPr>
            <a:xfrm>
              <a:off x="905535" y="3601336"/>
              <a:ext cx="462178" cy="462178"/>
            </a:xfrm>
            <a:prstGeom prst="ellipse">
              <a:avLst/>
            </a:prstGeom>
            <a:solidFill>
              <a:srgbClr val="DDB8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05474"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KNN</a:t>
            </a:r>
          </a:p>
        </p:txBody>
      </p:sp>
      <p:sp>
        <p:nvSpPr>
          <p:cNvPr id="4" name="TextBox 4"/>
          <p:cNvSpPr txBox="1">
            <a:spLocks noChangeArrowheads="1"/>
          </p:cNvSpPr>
          <p:nvPr/>
        </p:nvSpPr>
        <p:spPr bwMode="auto">
          <a:xfrm>
            <a:off x="1119118" y="2805539"/>
            <a:ext cx="2415653" cy="2031325"/>
          </a:xfrm>
          <a:prstGeom prst="rect">
            <a:avLst/>
          </a:prstGeom>
          <a:noFill/>
          <a:ln w="9525">
            <a:noFill/>
            <a:miter lim="800000"/>
            <a:headEnd/>
            <a:tailEnd/>
          </a:ln>
        </p:spPr>
        <p:txBody>
          <a:bodyPr wrap="square">
            <a:spAutoFit/>
          </a:bodyPr>
          <a:lstStyle/>
          <a:p>
            <a:r>
              <a:rPr lang="en-US" altLang="zh-CN" dirty="0">
                <a:ea typeface="宋体" charset="-122"/>
              </a:rPr>
              <a:t>K=1</a:t>
            </a:r>
          </a:p>
          <a:p>
            <a:endParaRPr lang="en-US" altLang="zh-CN" dirty="0">
              <a:ea typeface="宋体" charset="-122"/>
            </a:endParaRPr>
          </a:p>
          <a:p>
            <a:endParaRPr lang="en-US" altLang="zh-CN" dirty="0">
              <a:ea typeface="宋体" charset="-122"/>
            </a:endParaRPr>
          </a:p>
          <a:p>
            <a:endParaRPr lang="en-US" altLang="zh-CN" dirty="0">
              <a:ea typeface="宋体" charset="-122"/>
            </a:endParaRPr>
          </a:p>
          <a:p>
            <a:endParaRPr lang="en-US" altLang="zh-CN" dirty="0">
              <a:ea typeface="宋体" charset="-122"/>
            </a:endParaRPr>
          </a:p>
          <a:p>
            <a:r>
              <a:rPr lang="en-US" altLang="zh-CN" dirty="0">
                <a:ea typeface="宋体" charset="-122"/>
              </a:rPr>
              <a:t>K=2</a:t>
            </a:r>
            <a:endParaRPr lang="zh-CN" altLang="en-US" dirty="0">
              <a:ea typeface="宋体" charset="-122"/>
            </a:endParaRPr>
          </a:p>
          <a:p>
            <a:endParaRPr lang="zh-CN" altLang="en-US" dirty="0">
              <a:ea typeface="宋体" charset="-122"/>
            </a:endParaRPr>
          </a:p>
        </p:txBody>
      </p:sp>
      <p:pic>
        <p:nvPicPr>
          <p:cNvPr id="1026" name="Picture 2"/>
          <p:cNvPicPr>
            <a:picLocks noChangeAspect="1" noChangeArrowheads="1"/>
          </p:cNvPicPr>
          <p:nvPr/>
        </p:nvPicPr>
        <p:blipFill>
          <a:blip r:embed="rId2" cstate="print"/>
          <a:srcRect/>
          <a:stretch>
            <a:fillRect/>
          </a:stretch>
        </p:blipFill>
        <p:spPr bwMode="auto">
          <a:xfrm>
            <a:off x="2007855" y="1118903"/>
            <a:ext cx="6104852" cy="1023795"/>
          </a:xfrm>
          <a:prstGeom prst="rect">
            <a:avLst/>
          </a:prstGeom>
          <a:noFill/>
          <a:ln w="9525">
            <a:noFill/>
            <a:miter lim="800000"/>
            <a:headEnd/>
            <a:tailEnd/>
          </a:ln>
        </p:spPr>
      </p:pic>
      <p:sp>
        <p:nvSpPr>
          <p:cNvPr id="5" name="TextBox 4"/>
          <p:cNvSpPr txBox="1">
            <a:spLocks noChangeArrowheads="1"/>
          </p:cNvSpPr>
          <p:nvPr/>
        </p:nvSpPr>
        <p:spPr bwMode="auto">
          <a:xfrm>
            <a:off x="4001069" y="2821458"/>
            <a:ext cx="3518847" cy="2031325"/>
          </a:xfrm>
          <a:prstGeom prst="rect">
            <a:avLst/>
          </a:prstGeom>
          <a:noFill/>
          <a:ln w="9525">
            <a:noFill/>
            <a:miter lim="800000"/>
            <a:headEnd/>
            <a:tailEnd/>
          </a:ln>
        </p:spPr>
        <p:txBody>
          <a:bodyPr wrap="square">
            <a:spAutoFit/>
          </a:bodyPr>
          <a:lstStyle/>
          <a:p>
            <a:r>
              <a:rPr lang="en-US" altLang="zh-CN" dirty="0">
                <a:ea typeface="宋体" charset="-122"/>
              </a:rPr>
              <a:t>K=5</a:t>
            </a:r>
          </a:p>
          <a:p>
            <a:endParaRPr lang="en-US" altLang="zh-CN" dirty="0">
              <a:ea typeface="宋体" charset="-122"/>
            </a:endParaRPr>
          </a:p>
          <a:p>
            <a:endParaRPr lang="en-US" altLang="zh-CN" dirty="0">
              <a:ea typeface="宋体" charset="-122"/>
            </a:endParaRPr>
          </a:p>
          <a:p>
            <a:endParaRPr lang="en-US" altLang="zh-CN" dirty="0">
              <a:ea typeface="宋体" charset="-122"/>
            </a:endParaRPr>
          </a:p>
          <a:p>
            <a:endParaRPr lang="zh-CN" altLang="en-US" dirty="0">
              <a:ea typeface="宋体" charset="-122"/>
            </a:endParaRPr>
          </a:p>
          <a:p>
            <a:r>
              <a:rPr lang="en-US" altLang="zh-CN" dirty="0">
                <a:ea typeface="宋体" charset="-122"/>
              </a:rPr>
              <a:t>K=10</a:t>
            </a:r>
            <a:endParaRPr lang="zh-CN" altLang="en-US" dirty="0">
              <a:ea typeface="宋体" charset="-122"/>
            </a:endParaRPr>
          </a:p>
          <a:p>
            <a:endParaRPr lang="zh-CN" altLang="en-US" dirty="0">
              <a:ea typeface="宋体" charset="-122"/>
            </a:endParaRPr>
          </a:p>
        </p:txBody>
      </p:sp>
      <p:pic>
        <p:nvPicPr>
          <p:cNvPr id="1027" name="Picture 3"/>
          <p:cNvPicPr>
            <a:picLocks noChangeAspect="1" noChangeArrowheads="1"/>
          </p:cNvPicPr>
          <p:nvPr/>
        </p:nvPicPr>
        <p:blipFill>
          <a:blip r:embed="rId3" cstate="print"/>
          <a:srcRect/>
          <a:stretch>
            <a:fillRect/>
          </a:stretch>
        </p:blipFill>
        <p:spPr bwMode="auto">
          <a:xfrm>
            <a:off x="1223180" y="3225492"/>
            <a:ext cx="1447800" cy="352425"/>
          </a:xfrm>
          <a:prstGeom prst="rect">
            <a:avLst/>
          </a:prstGeom>
          <a:noFill/>
          <a:ln w="9525">
            <a:noFill/>
            <a:miter lim="800000"/>
            <a:headEnd/>
            <a:tailEnd/>
          </a:ln>
        </p:spPr>
      </p:pic>
      <p:sp>
        <p:nvSpPr>
          <p:cNvPr id="7" name="TextBox 6"/>
          <p:cNvSpPr txBox="1">
            <a:spLocks noChangeArrowheads="1"/>
          </p:cNvSpPr>
          <p:nvPr/>
        </p:nvSpPr>
        <p:spPr bwMode="auto">
          <a:xfrm>
            <a:off x="7101386" y="3860963"/>
            <a:ext cx="3518847" cy="400110"/>
          </a:xfrm>
          <a:prstGeom prst="rect">
            <a:avLst/>
          </a:prstGeom>
          <a:noFill/>
          <a:ln w="9525">
            <a:noFill/>
            <a:miter lim="800000"/>
            <a:headEnd/>
            <a:tailEnd/>
          </a:ln>
        </p:spPr>
        <p:txBody>
          <a:bodyPr wrap="square">
            <a:spAutoFit/>
          </a:bodyPr>
          <a:lstStyle/>
          <a:p>
            <a:r>
              <a:rPr lang="en-US" altLang="zh-CN" sz="2000" b="1" dirty="0">
                <a:ea typeface="宋体" charset="-122"/>
              </a:rPr>
              <a:t>Length of test dataset: [2017/5]</a:t>
            </a:r>
            <a:endParaRPr lang="zh-CN" altLang="en-US" sz="2000" b="1" dirty="0">
              <a:ea typeface="宋体" charset="-122"/>
            </a:endParaRPr>
          </a:p>
        </p:txBody>
      </p:sp>
      <p:pic>
        <p:nvPicPr>
          <p:cNvPr id="1028" name="Picture 4"/>
          <p:cNvPicPr>
            <a:picLocks noChangeAspect="1" noChangeArrowheads="1"/>
          </p:cNvPicPr>
          <p:nvPr/>
        </p:nvPicPr>
        <p:blipFill>
          <a:blip r:embed="rId4" cstate="print"/>
          <a:srcRect/>
          <a:stretch>
            <a:fillRect/>
          </a:stretch>
        </p:blipFill>
        <p:spPr bwMode="auto">
          <a:xfrm>
            <a:off x="1228938" y="4605195"/>
            <a:ext cx="1190625" cy="2952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4074638" y="3231533"/>
            <a:ext cx="1285875" cy="28575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01294" y="4596309"/>
            <a:ext cx="1314450" cy="285750"/>
          </a:xfrm>
          <a:prstGeom prst="rect">
            <a:avLst/>
          </a:prstGeom>
          <a:noFill/>
          <a:ln w="9525">
            <a:noFill/>
            <a:miter lim="800000"/>
            <a:headEnd/>
            <a:tailEnd/>
          </a:ln>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632726"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Cart</a:t>
            </a:r>
          </a:p>
        </p:txBody>
      </p:sp>
      <p:sp>
        <p:nvSpPr>
          <p:cNvPr id="4" name="TextBox 4"/>
          <p:cNvSpPr txBox="1">
            <a:spLocks noChangeArrowheads="1"/>
          </p:cNvSpPr>
          <p:nvPr/>
        </p:nvSpPr>
        <p:spPr bwMode="auto">
          <a:xfrm>
            <a:off x="9025720" y="1986675"/>
            <a:ext cx="3166280" cy="369332"/>
          </a:xfrm>
          <a:prstGeom prst="rect">
            <a:avLst/>
          </a:prstGeom>
          <a:noFill/>
          <a:ln w="9525">
            <a:noFill/>
            <a:miter lim="800000"/>
            <a:headEnd/>
            <a:tailEnd/>
          </a:ln>
        </p:spPr>
        <p:txBody>
          <a:bodyPr wrap="square">
            <a:spAutoFit/>
          </a:bodyPr>
          <a:lstStyle/>
          <a:p>
            <a:r>
              <a:rPr lang="en-US" altLang="zh-CN" dirty="0">
                <a:ea typeface="宋体" charset="-122"/>
              </a:rPr>
              <a:t>Decision Tree</a:t>
            </a:r>
            <a:endParaRPr lang="zh-CN" altLang="en-US" dirty="0">
              <a:ea typeface="宋体" charset="-122"/>
            </a:endParaRPr>
          </a:p>
        </p:txBody>
      </p:sp>
      <p:pic>
        <p:nvPicPr>
          <p:cNvPr id="3075" name="Picture 3"/>
          <p:cNvPicPr>
            <a:picLocks noChangeAspect="1" noChangeArrowheads="1"/>
          </p:cNvPicPr>
          <p:nvPr/>
        </p:nvPicPr>
        <p:blipFill>
          <a:blip r:embed="rId2" cstate="print"/>
          <a:srcRect/>
          <a:stretch>
            <a:fillRect/>
          </a:stretch>
        </p:blipFill>
        <p:spPr bwMode="auto">
          <a:xfrm>
            <a:off x="928048" y="1161758"/>
            <a:ext cx="7334322" cy="5123178"/>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8484714" y="3272620"/>
            <a:ext cx="3438525" cy="1295400"/>
          </a:xfrm>
          <a:prstGeom prst="rect">
            <a:avLst/>
          </a:prstGeom>
          <a:noFill/>
          <a:ln w="9525">
            <a:noFill/>
            <a:miter lim="800000"/>
            <a:headEnd/>
            <a:tailEnd/>
          </a:ln>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522118" cy="584775"/>
          </a:xfrm>
          <a:prstGeom prst="rect">
            <a:avLst/>
          </a:prstGeom>
          <a:noFill/>
        </p:spPr>
        <p:txBody>
          <a:bodyPr wrap="none" rtlCol="0">
            <a:spAutoFit/>
          </a:bodyPr>
          <a:lstStyle/>
          <a:p>
            <a:pPr lvl="0">
              <a:buClr>
                <a:schemeClr val="dk1"/>
              </a:buClr>
              <a:buSzPts val="2400"/>
            </a:pPr>
            <a:r>
              <a:rPr lang="en-US" altLang="zh-CN" sz="3200" b="1" dirty="0"/>
              <a:t> </a:t>
            </a:r>
            <a:r>
              <a:rPr lang="en-US" altLang="zh-CN" sz="3200" dirty="0">
                <a:solidFill>
                  <a:schemeClr val="bg1">
                    <a:lumMod val="50000"/>
                  </a:schemeClr>
                </a:solidFill>
                <a:latin typeface="Raleway" panose="020B0003030101060003" pitchFamily="34" charset="0"/>
              </a:rPr>
              <a:t>Methodology  C50</a:t>
            </a:r>
          </a:p>
        </p:txBody>
      </p:sp>
      <p:sp>
        <p:nvSpPr>
          <p:cNvPr id="4" name="TextBox 4"/>
          <p:cNvSpPr txBox="1">
            <a:spLocks noChangeArrowheads="1"/>
          </p:cNvSpPr>
          <p:nvPr/>
        </p:nvSpPr>
        <p:spPr bwMode="auto">
          <a:xfrm>
            <a:off x="10481480" y="3226521"/>
            <a:ext cx="1473959" cy="369332"/>
          </a:xfrm>
          <a:prstGeom prst="rect">
            <a:avLst/>
          </a:prstGeom>
          <a:noFill/>
          <a:ln w="9525">
            <a:noFill/>
            <a:miter lim="800000"/>
            <a:headEnd/>
            <a:tailEnd/>
          </a:ln>
        </p:spPr>
        <p:txBody>
          <a:bodyPr wrap="square">
            <a:spAutoFit/>
          </a:bodyPr>
          <a:lstStyle/>
          <a:p>
            <a:r>
              <a:rPr lang="en-US" altLang="zh-CN" dirty="0">
                <a:ea typeface="宋体" charset="-122"/>
              </a:rPr>
              <a:t>Decision Tree</a:t>
            </a:r>
            <a:endParaRPr lang="zh-CN" altLang="en-US" dirty="0">
              <a:ea typeface="宋体" charset="-122"/>
            </a:endParaRPr>
          </a:p>
        </p:txBody>
      </p:sp>
      <p:pic>
        <p:nvPicPr>
          <p:cNvPr id="4099" name="Picture 3"/>
          <p:cNvPicPr>
            <a:picLocks noChangeAspect="1" noChangeArrowheads="1"/>
          </p:cNvPicPr>
          <p:nvPr/>
        </p:nvPicPr>
        <p:blipFill>
          <a:blip r:embed="rId2" cstate="print"/>
          <a:srcRect/>
          <a:stretch>
            <a:fillRect/>
          </a:stretch>
        </p:blipFill>
        <p:spPr bwMode="auto">
          <a:xfrm>
            <a:off x="191067" y="1217905"/>
            <a:ext cx="10072049" cy="5043452"/>
          </a:xfrm>
          <a:prstGeom prst="rect">
            <a:avLst/>
          </a:prstGeom>
          <a:noFill/>
          <a:ln w="9525">
            <a:noFill/>
            <a:miter lim="800000"/>
            <a:headEnd/>
            <a:tailEnd/>
          </a:ln>
        </p:spPr>
      </p:pic>
      <p:pic>
        <p:nvPicPr>
          <p:cNvPr id="4102" name="Picture 6"/>
          <p:cNvPicPr>
            <a:picLocks noChangeAspect="1" noChangeArrowheads="1"/>
          </p:cNvPicPr>
          <p:nvPr/>
        </p:nvPicPr>
        <p:blipFill>
          <a:blip r:embed="rId3" cstate="print"/>
          <a:srcRect/>
          <a:stretch>
            <a:fillRect/>
          </a:stretch>
        </p:blipFill>
        <p:spPr bwMode="auto">
          <a:xfrm>
            <a:off x="4683670" y="370409"/>
            <a:ext cx="7000875" cy="1285875"/>
          </a:xfrm>
          <a:prstGeom prst="rect">
            <a:avLst/>
          </a:prstGeom>
          <a:noFill/>
          <a:ln w="9525">
            <a:noFill/>
            <a:miter lim="800000"/>
            <a:headEnd/>
            <a:tailEnd/>
          </a:ln>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5146" y="500139"/>
            <a:ext cx="9858596" cy="646331"/>
          </a:xfrm>
          <a:prstGeom prst="rect">
            <a:avLst/>
          </a:prstGeom>
          <a:noFill/>
        </p:spPr>
        <p:txBody>
          <a:bodyPr wrap="none" rtlCol="0">
            <a:spAutoFit/>
          </a:bodyPr>
          <a:lstStyle/>
          <a:p>
            <a:pPr lvl="0">
              <a:buClr>
                <a:schemeClr val="dk1"/>
              </a:buClr>
              <a:buSzPts val="2400"/>
            </a:pPr>
            <a:r>
              <a:rPr lang="en-US" altLang="zh-CN" sz="3600" b="1" dirty="0"/>
              <a:t> </a:t>
            </a:r>
            <a:r>
              <a:rPr lang="en-US" altLang="zh-CN" sz="3200" dirty="0">
                <a:solidFill>
                  <a:schemeClr val="bg1">
                    <a:lumMod val="50000"/>
                  </a:schemeClr>
                </a:solidFill>
                <a:latin typeface="Raleway" panose="020B0003030101060003" pitchFamily="34" charset="0"/>
              </a:rPr>
              <a:t>Methodology  ANN —— Neural Network (single layer)</a:t>
            </a:r>
          </a:p>
        </p:txBody>
      </p:sp>
      <p:sp>
        <p:nvSpPr>
          <p:cNvPr id="4" name="TextBox 4"/>
          <p:cNvSpPr txBox="1">
            <a:spLocks noChangeArrowheads="1"/>
          </p:cNvSpPr>
          <p:nvPr/>
        </p:nvSpPr>
        <p:spPr bwMode="auto">
          <a:xfrm>
            <a:off x="7035349" y="1306385"/>
            <a:ext cx="3867113" cy="369332"/>
          </a:xfrm>
          <a:prstGeom prst="rect">
            <a:avLst/>
          </a:prstGeom>
          <a:noFill/>
          <a:ln w="9525">
            <a:noFill/>
            <a:miter lim="800000"/>
            <a:headEnd/>
            <a:tailEnd/>
          </a:ln>
        </p:spPr>
        <p:txBody>
          <a:bodyPr wrap="square">
            <a:spAutoFit/>
          </a:bodyPr>
          <a:lstStyle/>
          <a:p>
            <a:r>
              <a:rPr lang="en-US" altLang="zh-CN" dirty="0">
                <a:ea typeface="宋体" charset="-122"/>
              </a:rPr>
              <a:t>Hidden = 6 , threshold=0.01</a:t>
            </a:r>
            <a:endParaRPr lang="zh-CN" altLang="en-US" dirty="0">
              <a:ea typeface="宋体" charset="-122"/>
            </a:endParaRPr>
          </a:p>
        </p:txBody>
      </p:sp>
      <p:pic>
        <p:nvPicPr>
          <p:cNvPr id="2050" name="Picture 2"/>
          <p:cNvPicPr>
            <a:picLocks noChangeAspect="1" noChangeArrowheads="1"/>
          </p:cNvPicPr>
          <p:nvPr/>
        </p:nvPicPr>
        <p:blipFill>
          <a:blip r:embed="rId2" cstate="print"/>
          <a:srcRect/>
          <a:stretch>
            <a:fillRect/>
          </a:stretch>
        </p:blipFill>
        <p:spPr bwMode="auto">
          <a:xfrm>
            <a:off x="959280" y="1038225"/>
            <a:ext cx="5359633" cy="573508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164411" y="1685852"/>
            <a:ext cx="2533650" cy="447675"/>
          </a:xfrm>
          <a:prstGeom prst="rect">
            <a:avLst/>
          </a:prstGeom>
          <a:noFill/>
          <a:ln w="9525">
            <a:noFill/>
            <a:miter lim="800000"/>
            <a:headEnd/>
            <a:tailEnd/>
          </a:ln>
        </p:spPr>
      </p:pic>
      <p:graphicFrame>
        <p:nvGraphicFramePr>
          <p:cNvPr id="6" name="表格 5"/>
          <p:cNvGraphicFramePr>
            <a:graphicFrameLocks noGrp="1"/>
          </p:cNvGraphicFramePr>
          <p:nvPr/>
        </p:nvGraphicFramePr>
        <p:xfrm>
          <a:off x="7174523" y="2560320"/>
          <a:ext cx="4772073" cy="1856935"/>
        </p:xfrm>
        <a:graphic>
          <a:graphicData uri="http://schemas.openxmlformats.org/drawingml/2006/table">
            <a:tbl>
              <a:tblPr firstRow="1" bandRow="1">
                <a:tableStyleId>{5C22544A-7EE6-4342-B048-85BDC9FD1C3A}</a:tableStyleId>
              </a:tblPr>
              <a:tblGrid>
                <a:gridCol w="1308295">
                  <a:extLst>
                    <a:ext uri="{9D8B030D-6E8A-4147-A177-3AD203B41FA5}">
                      <a16:colId xmlns:a16="http://schemas.microsoft.com/office/drawing/2014/main" xmlns="" val="20000"/>
                    </a:ext>
                  </a:extLst>
                </a:gridCol>
                <a:gridCol w="1873087">
                  <a:extLst>
                    <a:ext uri="{9D8B030D-6E8A-4147-A177-3AD203B41FA5}">
                      <a16:colId xmlns:a16="http://schemas.microsoft.com/office/drawing/2014/main" xmlns="" val="20001"/>
                    </a:ext>
                  </a:extLst>
                </a:gridCol>
                <a:gridCol w="1590691">
                  <a:extLst>
                    <a:ext uri="{9D8B030D-6E8A-4147-A177-3AD203B41FA5}">
                      <a16:colId xmlns:a16="http://schemas.microsoft.com/office/drawing/2014/main" xmlns="" val="20002"/>
                    </a:ext>
                  </a:extLst>
                </a:gridCol>
              </a:tblGrid>
              <a:tr h="371387">
                <a:tc>
                  <a:txBody>
                    <a:bodyPr/>
                    <a:lstStyle/>
                    <a:p>
                      <a:r>
                        <a:rPr lang="en-US" altLang="zh-CN" dirty="0"/>
                        <a:t>Hidden</a:t>
                      </a:r>
                      <a:endParaRPr lang="zh-CN" altLang="en-US" dirty="0"/>
                    </a:p>
                  </a:txBody>
                  <a:tcPr/>
                </a:tc>
                <a:tc>
                  <a:txBody>
                    <a:bodyPr/>
                    <a:lstStyle/>
                    <a:p>
                      <a:r>
                        <a:rPr lang="en-US" altLang="zh-CN" dirty="0"/>
                        <a:t>threshold</a:t>
                      </a:r>
                      <a:endParaRPr lang="zh-CN" altLang="en-US" dirty="0"/>
                    </a:p>
                  </a:txBody>
                  <a:tcPr/>
                </a:tc>
                <a:tc>
                  <a:txBody>
                    <a:bodyPr/>
                    <a:lstStyle/>
                    <a:p>
                      <a:r>
                        <a:rPr lang="en-US" altLang="zh-CN" dirty="0"/>
                        <a:t>Error_rate</a:t>
                      </a:r>
                      <a:endParaRPr lang="zh-CN" altLang="en-US" dirty="0"/>
                    </a:p>
                  </a:txBody>
                  <a:tcPr/>
                </a:tc>
                <a:extLst>
                  <a:ext uri="{0D108BD9-81ED-4DB2-BD59-A6C34878D82A}">
                    <a16:rowId xmlns:a16="http://schemas.microsoft.com/office/drawing/2014/main" xmlns="" val="10000"/>
                  </a:ext>
                </a:extLst>
              </a:tr>
              <a:tr h="371387">
                <a:tc>
                  <a:txBody>
                    <a:bodyPr/>
                    <a:lstStyle/>
                    <a:p>
                      <a:r>
                        <a:rPr lang="en-US" altLang="zh-CN" dirty="0"/>
                        <a:t>Hidden</a:t>
                      </a:r>
                      <a:r>
                        <a:rPr lang="en-US" altLang="zh-CN" baseline="0" dirty="0"/>
                        <a:t> = 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0.150990099</a:t>
                      </a:r>
                      <a:endParaRPr lang="zh-CN" altLang="en-US" dirty="0"/>
                    </a:p>
                  </a:txBody>
                  <a:tcPr/>
                </a:tc>
                <a:extLst>
                  <a:ext uri="{0D108BD9-81ED-4DB2-BD59-A6C34878D82A}">
                    <a16:rowId xmlns:a16="http://schemas.microsoft.com/office/drawing/2014/main" xmlns="" val="10001"/>
                  </a:ext>
                </a:extLst>
              </a:tr>
              <a:tr h="371387">
                <a:tc>
                  <a:txBody>
                    <a:bodyPr/>
                    <a:lstStyle/>
                    <a:p>
                      <a:r>
                        <a:rPr lang="en-US" altLang="zh-CN" dirty="0"/>
                        <a:t>Hidden = 10</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a:t>
                      </a:r>
                      <a:r>
                        <a:rPr lang="zh-CN" altLang="en-US" sz="1800" b="0" i="0" kern="1200" dirty="0">
                          <a:solidFill>
                            <a:schemeClr val="dk1"/>
                          </a:solidFill>
                          <a:latin typeface="+mn-lt"/>
                          <a:ea typeface="+mn-ea"/>
                          <a:cs typeface="+mn-cs"/>
                        </a:rPr>
                        <a:t> </a:t>
                      </a:r>
                      <a:r>
                        <a:rPr lang="en-US" altLang="zh-CN" sz="1800" b="0" i="0" kern="1200" dirty="0">
                          <a:solidFill>
                            <a:schemeClr val="dk1"/>
                          </a:solidFill>
                          <a:latin typeface="+mn-lt"/>
                          <a:ea typeface="+mn-ea"/>
                          <a:cs typeface="+mn-cs"/>
                        </a:rPr>
                        <a:t>1707920792</a:t>
                      </a:r>
                      <a:endParaRPr lang="zh-CN" altLang="en-US" dirty="0"/>
                    </a:p>
                  </a:txBody>
                  <a:tcPr/>
                </a:tc>
                <a:extLst>
                  <a:ext uri="{0D108BD9-81ED-4DB2-BD59-A6C34878D82A}">
                    <a16:rowId xmlns:a16="http://schemas.microsoft.com/office/drawing/2014/main" xmlns="" val="10002"/>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Hidden = 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threshold=0.005</a:t>
                      </a:r>
                      <a:endParaRPr lang="zh-CN" altLang="en-US" dirty="0"/>
                    </a:p>
                  </a:txBody>
                  <a:tcPr/>
                </a:tc>
                <a:tc>
                  <a:txBody>
                    <a:bodyPr/>
                    <a:lstStyle/>
                    <a:p>
                      <a:r>
                        <a:rPr lang="en-US" altLang="zh-CN" dirty="0"/>
                        <a:t>0.1608910891</a:t>
                      </a:r>
                      <a:endParaRPr lang="zh-CN" altLang="en-US" dirty="0"/>
                    </a:p>
                  </a:txBody>
                  <a:tcPr/>
                </a:tc>
                <a:extLst>
                  <a:ext uri="{0D108BD9-81ED-4DB2-BD59-A6C34878D82A}">
                    <a16:rowId xmlns:a16="http://schemas.microsoft.com/office/drawing/2014/main" xmlns="" val="10003"/>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Hidden = 10</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threshold=0.005</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0.1782178218</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9941952" cy="584775"/>
          </a:xfrm>
          <a:prstGeom prst="rect">
            <a:avLst/>
          </a:prstGeom>
          <a:noFill/>
        </p:spPr>
        <p:txBody>
          <a:bodyPr wrap="none" rtlCol="0">
            <a:spAutoFit/>
          </a:bodyPr>
          <a:lstStyle/>
          <a:p>
            <a:pPr lvl="0">
              <a:buClr>
                <a:schemeClr val="dk1"/>
              </a:buClr>
              <a:buSzPts val="2400"/>
            </a:pPr>
            <a:r>
              <a:rPr lang="en-US" altLang="zh-CN" sz="3200" dirty="0">
                <a:solidFill>
                  <a:schemeClr val="bg1">
                    <a:lumMod val="50000"/>
                  </a:schemeClr>
                </a:solidFill>
                <a:latin typeface="Raleway" panose="020B0003030101060003" pitchFamily="34" charset="0"/>
              </a:rPr>
              <a:t>Methodology  ANN —— Neural Network (double layer)</a:t>
            </a:r>
          </a:p>
        </p:txBody>
      </p:sp>
      <p:sp>
        <p:nvSpPr>
          <p:cNvPr id="4" name="TextBox 4"/>
          <p:cNvSpPr txBox="1">
            <a:spLocks noChangeArrowheads="1"/>
          </p:cNvSpPr>
          <p:nvPr/>
        </p:nvSpPr>
        <p:spPr bwMode="auto">
          <a:xfrm>
            <a:off x="8120418" y="1399819"/>
            <a:ext cx="3684895" cy="410882"/>
          </a:xfrm>
          <a:prstGeom prst="rect">
            <a:avLst/>
          </a:prstGeom>
          <a:noFill/>
          <a:ln w="9525">
            <a:noFill/>
            <a:miter lim="800000"/>
            <a:headEnd/>
            <a:tailEnd/>
          </a:ln>
        </p:spPr>
        <p:txBody>
          <a:bodyPr wrap="square">
            <a:spAutoFit/>
          </a:bodyPr>
          <a:lstStyle/>
          <a:p>
            <a:pPr>
              <a:lnSpc>
                <a:spcPct val="115000"/>
              </a:lnSpc>
            </a:pPr>
            <a:r>
              <a:rPr lang="en-US" altLang="zh-CN" b="1" dirty="0">
                <a:solidFill>
                  <a:schemeClr val="dk1"/>
                </a:solidFill>
              </a:rPr>
              <a:t>Hidden: c(5,2), c(5,3), c(5,4)</a:t>
            </a:r>
          </a:p>
        </p:txBody>
      </p:sp>
      <p:graphicFrame>
        <p:nvGraphicFramePr>
          <p:cNvPr id="5" name="表格 4"/>
          <p:cNvGraphicFramePr>
            <a:graphicFrameLocks noGrp="1"/>
          </p:cNvGraphicFramePr>
          <p:nvPr/>
        </p:nvGraphicFramePr>
        <p:xfrm>
          <a:off x="7419927" y="3092584"/>
          <a:ext cx="4467273" cy="1485548"/>
        </p:xfrm>
        <a:graphic>
          <a:graphicData uri="http://schemas.openxmlformats.org/drawingml/2006/table">
            <a:tbl>
              <a:tblPr firstRow="1" bandRow="1">
                <a:tableStyleId>{5C22544A-7EE6-4342-B048-85BDC9FD1C3A}</a:tableStyleId>
              </a:tblPr>
              <a:tblGrid>
                <a:gridCol w="1224732">
                  <a:extLst>
                    <a:ext uri="{9D8B030D-6E8A-4147-A177-3AD203B41FA5}">
                      <a16:colId xmlns:a16="http://schemas.microsoft.com/office/drawing/2014/main" xmlns="" val="20000"/>
                    </a:ext>
                  </a:extLst>
                </a:gridCol>
                <a:gridCol w="1753450">
                  <a:extLst>
                    <a:ext uri="{9D8B030D-6E8A-4147-A177-3AD203B41FA5}">
                      <a16:colId xmlns:a16="http://schemas.microsoft.com/office/drawing/2014/main" xmlns="" val="20001"/>
                    </a:ext>
                  </a:extLst>
                </a:gridCol>
                <a:gridCol w="1489091">
                  <a:extLst>
                    <a:ext uri="{9D8B030D-6E8A-4147-A177-3AD203B41FA5}">
                      <a16:colId xmlns:a16="http://schemas.microsoft.com/office/drawing/2014/main" xmlns="" val="20002"/>
                    </a:ext>
                  </a:extLst>
                </a:gridCol>
              </a:tblGrid>
              <a:tr h="371387">
                <a:tc>
                  <a:txBody>
                    <a:bodyPr/>
                    <a:lstStyle/>
                    <a:p>
                      <a:r>
                        <a:rPr lang="en-US" altLang="zh-CN" dirty="0"/>
                        <a:t>Hidden</a:t>
                      </a:r>
                      <a:endParaRPr lang="zh-CN" altLang="en-US" dirty="0"/>
                    </a:p>
                  </a:txBody>
                  <a:tcPr/>
                </a:tc>
                <a:tc>
                  <a:txBody>
                    <a:bodyPr/>
                    <a:lstStyle/>
                    <a:p>
                      <a:r>
                        <a:rPr lang="en-US" altLang="zh-CN" dirty="0"/>
                        <a:t>threshold</a:t>
                      </a:r>
                      <a:endParaRPr lang="zh-CN" altLang="en-US" dirty="0"/>
                    </a:p>
                  </a:txBody>
                  <a:tcPr/>
                </a:tc>
                <a:tc>
                  <a:txBody>
                    <a:bodyPr/>
                    <a:lstStyle/>
                    <a:p>
                      <a:r>
                        <a:rPr lang="en-US" altLang="zh-CN" dirty="0"/>
                        <a:t>Error_rate</a:t>
                      </a:r>
                      <a:endParaRPr lang="zh-CN" altLang="en-US" dirty="0"/>
                    </a:p>
                  </a:txBody>
                  <a:tcPr/>
                </a:tc>
                <a:extLst>
                  <a:ext uri="{0D108BD9-81ED-4DB2-BD59-A6C34878D82A}">
                    <a16:rowId xmlns:a16="http://schemas.microsoft.com/office/drawing/2014/main" xmlns="" val="10000"/>
                  </a:ext>
                </a:extLst>
              </a:tr>
              <a:tr h="371387">
                <a:tc>
                  <a:txBody>
                    <a:bodyPr/>
                    <a:lstStyle/>
                    <a:p>
                      <a:r>
                        <a:rPr lang="en-US" altLang="zh-CN" b="1" dirty="0">
                          <a:solidFill>
                            <a:schemeClr val="dk1"/>
                          </a:solidFill>
                        </a:rPr>
                        <a:t>c(5,2)</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dirty="0"/>
                        <a:t>0.1732673</a:t>
                      </a:r>
                      <a:endParaRPr lang="zh-CN" altLang="en-US" dirty="0"/>
                    </a:p>
                  </a:txBody>
                  <a:tcPr/>
                </a:tc>
                <a:extLst>
                  <a:ext uri="{0D108BD9-81ED-4DB2-BD59-A6C34878D82A}">
                    <a16:rowId xmlns:a16="http://schemas.microsoft.com/office/drawing/2014/main" xmlns="" val="10001"/>
                  </a:ext>
                </a:extLst>
              </a:tr>
              <a:tr h="371387">
                <a:tc>
                  <a:txBody>
                    <a:bodyPr/>
                    <a:lstStyle/>
                    <a:p>
                      <a:r>
                        <a:rPr lang="en-US" altLang="zh-CN" b="1" dirty="0">
                          <a:solidFill>
                            <a:schemeClr val="dk1"/>
                          </a:solidFill>
                        </a:rPr>
                        <a:t>c(5,3)</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sz="1800" b="0" i="0" kern="1200" dirty="0">
                          <a:solidFill>
                            <a:schemeClr val="dk1"/>
                          </a:solidFill>
                          <a:latin typeface="+mn-lt"/>
                          <a:ea typeface="+mn-ea"/>
                          <a:cs typeface="+mn-cs"/>
                        </a:rPr>
                        <a:t>0.2103960</a:t>
                      </a:r>
                      <a:endParaRPr lang="zh-CN" altLang="en-US" dirty="0"/>
                    </a:p>
                  </a:txBody>
                  <a:tcPr/>
                </a:tc>
                <a:extLst>
                  <a:ext uri="{0D108BD9-81ED-4DB2-BD59-A6C34878D82A}">
                    <a16:rowId xmlns:a16="http://schemas.microsoft.com/office/drawing/2014/main" xmlns="" val="10002"/>
                  </a:ext>
                </a:extLst>
              </a:tr>
              <a:tr h="371387">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b="1" dirty="0">
                          <a:solidFill>
                            <a:schemeClr val="dk1"/>
                          </a:solidFill>
                        </a:rPr>
                        <a:t>c(5,4)</a:t>
                      </a:r>
                      <a:endParaRPr lang="zh-CN" altLang="en-US"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en-US" altLang="zh-CN" dirty="0"/>
                        <a:t>threshold=0.01</a:t>
                      </a:r>
                      <a:endParaRPr lang="zh-CN" altLang="en-US" dirty="0"/>
                    </a:p>
                  </a:txBody>
                  <a:tcPr/>
                </a:tc>
                <a:tc>
                  <a:txBody>
                    <a:bodyPr/>
                    <a:lstStyle/>
                    <a:p>
                      <a:r>
                        <a:rPr lang="en-US" altLang="zh-CN" sz="1800" b="0" i="0" kern="1200" dirty="0">
                          <a:solidFill>
                            <a:schemeClr val="dk1"/>
                          </a:solidFill>
                          <a:latin typeface="+mn-lt"/>
                          <a:ea typeface="+mn-ea"/>
                          <a:cs typeface="+mn-cs"/>
                        </a:rPr>
                        <a:t>0.1905940</a:t>
                      </a:r>
                      <a:endParaRPr lang="zh-CN" altLang="en-US" dirty="0"/>
                    </a:p>
                  </a:txBody>
                  <a:tcPr/>
                </a:tc>
                <a:extLst>
                  <a:ext uri="{0D108BD9-81ED-4DB2-BD59-A6C34878D82A}">
                    <a16:rowId xmlns:a16="http://schemas.microsoft.com/office/drawing/2014/main" xmlns="" val="10003"/>
                  </a:ext>
                </a:extLst>
              </a:tr>
            </a:tbl>
          </a:graphicData>
        </a:graphic>
      </p:graphicFrame>
      <p:sp>
        <p:nvSpPr>
          <p:cNvPr id="6" name="TextBox 4"/>
          <p:cNvSpPr txBox="1">
            <a:spLocks noChangeArrowheads="1"/>
          </p:cNvSpPr>
          <p:nvPr/>
        </p:nvSpPr>
        <p:spPr bwMode="auto">
          <a:xfrm>
            <a:off x="7413009" y="1934356"/>
            <a:ext cx="3684895" cy="410882"/>
          </a:xfrm>
          <a:prstGeom prst="rect">
            <a:avLst/>
          </a:prstGeom>
          <a:noFill/>
          <a:ln w="9525">
            <a:noFill/>
            <a:miter lim="800000"/>
            <a:headEnd/>
            <a:tailEnd/>
          </a:ln>
        </p:spPr>
        <p:txBody>
          <a:bodyPr wrap="square">
            <a:spAutoFit/>
          </a:bodyPr>
          <a:lstStyle/>
          <a:p>
            <a:pPr>
              <a:lnSpc>
                <a:spcPct val="115000"/>
              </a:lnSpc>
            </a:pPr>
            <a:r>
              <a:rPr lang="en-US" altLang="zh-CN" b="1" dirty="0">
                <a:solidFill>
                  <a:schemeClr val="dk1"/>
                </a:solidFill>
              </a:rPr>
              <a:t>Hidden: c(5,2), threshold = 0.01</a:t>
            </a:r>
          </a:p>
        </p:txBody>
      </p:sp>
      <p:pic>
        <p:nvPicPr>
          <p:cNvPr id="5122" name="Picture 2"/>
          <p:cNvPicPr>
            <a:picLocks noChangeAspect="1" noChangeArrowheads="1"/>
          </p:cNvPicPr>
          <p:nvPr/>
        </p:nvPicPr>
        <p:blipFill>
          <a:blip r:embed="rId2" cstate="print"/>
          <a:srcRect/>
          <a:stretch>
            <a:fillRect/>
          </a:stretch>
        </p:blipFill>
        <p:spPr bwMode="auto">
          <a:xfrm>
            <a:off x="341194" y="1385285"/>
            <a:ext cx="6838666" cy="4491497"/>
          </a:xfrm>
          <a:prstGeom prst="rect">
            <a:avLst/>
          </a:prstGeom>
          <a:noFill/>
          <a:ln w="9525">
            <a:noFill/>
            <a:miter lim="800000"/>
            <a:headEnd/>
            <a:tailEnd/>
          </a:ln>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3007555"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Random </a:t>
            </a:r>
            <a:r>
              <a:rPr lang="en-US" altLang="zh-CN" sz="3200" dirty="0" smtClean="0">
                <a:solidFill>
                  <a:schemeClr val="bg1">
                    <a:lumMod val="50000"/>
                  </a:schemeClr>
                </a:solidFill>
                <a:latin typeface="Raleway" panose="020B0003030101060003" pitchFamily="34" charset="0"/>
              </a:rPr>
              <a:t>Forest</a:t>
            </a:r>
            <a:endParaRPr lang="id-ID" sz="3200" dirty="0">
              <a:solidFill>
                <a:schemeClr val="bg1">
                  <a:lumMod val="50000"/>
                </a:schemeClr>
              </a:solidFill>
              <a:latin typeface="Raleway" panose="020B0003030101060003" pitchFamily="34" charset="0"/>
            </a:endParaRPr>
          </a:p>
        </p:txBody>
      </p:sp>
      <p:pic>
        <p:nvPicPr>
          <p:cNvPr id="3" name="Picture 2">
            <a:extLst>
              <a:ext uri="{FF2B5EF4-FFF2-40B4-BE49-F238E27FC236}">
                <a16:creationId xmlns:a16="http://schemas.microsoft.com/office/drawing/2014/main" xmlns="" id="{24692328-5238-2A46-93F3-BB936B16C8C3}"/>
              </a:ext>
            </a:extLst>
          </p:cNvPr>
          <p:cNvPicPr>
            <a:picLocks noChangeAspect="1"/>
          </p:cNvPicPr>
          <p:nvPr/>
        </p:nvPicPr>
        <p:blipFill>
          <a:blip r:embed="rId2" cstate="print"/>
          <a:stretch>
            <a:fillRect/>
          </a:stretch>
        </p:blipFill>
        <p:spPr>
          <a:xfrm>
            <a:off x="363760" y="1306866"/>
            <a:ext cx="6028352" cy="2228230"/>
          </a:xfrm>
          <a:prstGeom prst="rect">
            <a:avLst/>
          </a:prstGeom>
        </p:spPr>
      </p:pic>
      <p:pic>
        <p:nvPicPr>
          <p:cNvPr id="6" name="Picture 5">
            <a:extLst>
              <a:ext uri="{FF2B5EF4-FFF2-40B4-BE49-F238E27FC236}">
                <a16:creationId xmlns:a16="http://schemas.microsoft.com/office/drawing/2014/main" xmlns="" id="{C07F51D1-16CC-344B-B63C-2BBA8693D5D5}"/>
              </a:ext>
            </a:extLst>
          </p:cNvPr>
          <p:cNvPicPr>
            <a:picLocks noChangeAspect="1"/>
          </p:cNvPicPr>
          <p:nvPr/>
        </p:nvPicPr>
        <p:blipFill>
          <a:blip r:embed="rId3" cstate="print"/>
          <a:stretch>
            <a:fillRect/>
          </a:stretch>
        </p:blipFill>
        <p:spPr>
          <a:xfrm>
            <a:off x="6876968" y="1296884"/>
            <a:ext cx="1549400" cy="762000"/>
          </a:xfrm>
          <a:prstGeom prst="rect">
            <a:avLst/>
          </a:prstGeom>
        </p:spPr>
      </p:pic>
      <p:pic>
        <p:nvPicPr>
          <p:cNvPr id="7" name="Picture 6">
            <a:extLst>
              <a:ext uri="{FF2B5EF4-FFF2-40B4-BE49-F238E27FC236}">
                <a16:creationId xmlns:a16="http://schemas.microsoft.com/office/drawing/2014/main" xmlns="" id="{D61FB9E1-3360-8C4C-9469-42D3F4B9EC28}"/>
              </a:ext>
            </a:extLst>
          </p:cNvPr>
          <p:cNvPicPr>
            <a:picLocks noChangeAspect="1"/>
          </p:cNvPicPr>
          <p:nvPr/>
        </p:nvPicPr>
        <p:blipFill>
          <a:blip r:embed="rId4" cstate="print"/>
          <a:stretch>
            <a:fillRect/>
          </a:stretch>
        </p:blipFill>
        <p:spPr>
          <a:xfrm>
            <a:off x="8680203" y="1296884"/>
            <a:ext cx="1574800" cy="711200"/>
          </a:xfrm>
          <a:prstGeom prst="rect">
            <a:avLst/>
          </a:prstGeom>
        </p:spPr>
      </p:pic>
      <p:pic>
        <p:nvPicPr>
          <p:cNvPr id="8" name="Picture 7">
            <a:extLst>
              <a:ext uri="{FF2B5EF4-FFF2-40B4-BE49-F238E27FC236}">
                <a16:creationId xmlns:a16="http://schemas.microsoft.com/office/drawing/2014/main" xmlns="" id="{2F733622-98D5-6047-8347-A14DF24F077D}"/>
              </a:ext>
            </a:extLst>
          </p:cNvPr>
          <p:cNvPicPr>
            <a:picLocks noChangeAspect="1"/>
          </p:cNvPicPr>
          <p:nvPr/>
        </p:nvPicPr>
        <p:blipFill>
          <a:blip r:embed="rId5" cstate="print"/>
          <a:stretch>
            <a:fillRect/>
          </a:stretch>
        </p:blipFill>
        <p:spPr>
          <a:xfrm>
            <a:off x="10346631" y="1296884"/>
            <a:ext cx="1587500" cy="685800"/>
          </a:xfrm>
          <a:prstGeom prst="rect">
            <a:avLst/>
          </a:prstGeom>
        </p:spPr>
      </p:pic>
      <p:pic>
        <p:nvPicPr>
          <p:cNvPr id="10" name="Picture 9">
            <a:extLst>
              <a:ext uri="{FF2B5EF4-FFF2-40B4-BE49-F238E27FC236}">
                <a16:creationId xmlns:a16="http://schemas.microsoft.com/office/drawing/2014/main" xmlns="" id="{8C1EA770-85B7-F94E-9D44-CF9590B13721}"/>
              </a:ext>
            </a:extLst>
          </p:cNvPr>
          <p:cNvPicPr>
            <a:picLocks noChangeAspect="1"/>
          </p:cNvPicPr>
          <p:nvPr/>
        </p:nvPicPr>
        <p:blipFill>
          <a:blip r:embed="rId6" cstate="print"/>
          <a:stretch>
            <a:fillRect/>
          </a:stretch>
        </p:blipFill>
        <p:spPr>
          <a:xfrm>
            <a:off x="6876968" y="2302149"/>
            <a:ext cx="1409700" cy="698500"/>
          </a:xfrm>
          <a:prstGeom prst="rect">
            <a:avLst/>
          </a:prstGeom>
        </p:spPr>
      </p:pic>
      <p:pic>
        <p:nvPicPr>
          <p:cNvPr id="11" name="Picture 10">
            <a:extLst>
              <a:ext uri="{FF2B5EF4-FFF2-40B4-BE49-F238E27FC236}">
                <a16:creationId xmlns:a16="http://schemas.microsoft.com/office/drawing/2014/main" xmlns="" id="{280399A6-EC3E-A840-967D-CA61A0BFE3D2}"/>
              </a:ext>
            </a:extLst>
          </p:cNvPr>
          <p:cNvPicPr>
            <a:picLocks noChangeAspect="1"/>
          </p:cNvPicPr>
          <p:nvPr/>
        </p:nvPicPr>
        <p:blipFill>
          <a:blip r:embed="rId7" cstate="print"/>
          <a:stretch>
            <a:fillRect/>
          </a:stretch>
        </p:blipFill>
        <p:spPr>
          <a:xfrm>
            <a:off x="5070764" y="3535096"/>
            <a:ext cx="6863367" cy="2999591"/>
          </a:xfrm>
          <a:prstGeom prst="rect">
            <a:avLst/>
          </a:prstGeom>
        </p:spPr>
      </p:pic>
      <p:pic>
        <p:nvPicPr>
          <p:cNvPr id="12" name="Picture 11">
            <a:extLst>
              <a:ext uri="{FF2B5EF4-FFF2-40B4-BE49-F238E27FC236}">
                <a16:creationId xmlns:a16="http://schemas.microsoft.com/office/drawing/2014/main" xmlns="" id="{34A7B178-65B5-A14F-9262-E4AE672CE217}"/>
              </a:ext>
            </a:extLst>
          </p:cNvPr>
          <p:cNvPicPr>
            <a:picLocks noChangeAspect="1"/>
          </p:cNvPicPr>
          <p:nvPr/>
        </p:nvPicPr>
        <p:blipFill>
          <a:blip r:embed="rId8" cstate="print"/>
          <a:stretch>
            <a:fillRect/>
          </a:stretch>
        </p:blipFill>
        <p:spPr>
          <a:xfrm>
            <a:off x="8680203" y="2302149"/>
            <a:ext cx="1511300" cy="660400"/>
          </a:xfrm>
          <a:prstGeom prst="rect">
            <a:avLst/>
          </a:prstGeom>
        </p:spPr>
      </p:pic>
    </p:spTree>
    <p:extLst>
      <p:ext uri="{BB962C8B-B14F-4D97-AF65-F5344CB8AC3E}">
        <p14:creationId xmlns:p14="http://schemas.microsoft.com/office/powerpoint/2010/main" xmlns="" val="35952761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4762650"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Support Vector </a:t>
            </a:r>
            <a:r>
              <a:rPr lang="en-US" altLang="zh-CN" sz="3200" dirty="0" smtClean="0">
                <a:solidFill>
                  <a:schemeClr val="bg1">
                    <a:lumMod val="50000"/>
                  </a:schemeClr>
                </a:solidFill>
                <a:latin typeface="Raleway" panose="020B0003030101060003" pitchFamily="34" charset="0"/>
              </a:rPr>
              <a:t>Machines</a:t>
            </a:r>
            <a:endParaRPr lang="id-ID" sz="3200" dirty="0">
              <a:solidFill>
                <a:schemeClr val="bg1">
                  <a:lumMod val="50000"/>
                </a:schemeClr>
              </a:solidFill>
              <a:latin typeface="Raleway" panose="020B0003030101060003" pitchFamily="34" charset="0"/>
            </a:endParaRPr>
          </a:p>
        </p:txBody>
      </p:sp>
      <p:pic>
        <p:nvPicPr>
          <p:cNvPr id="2" name="Picture 1">
            <a:extLst>
              <a:ext uri="{FF2B5EF4-FFF2-40B4-BE49-F238E27FC236}">
                <a16:creationId xmlns:a16="http://schemas.microsoft.com/office/drawing/2014/main" xmlns="" id="{6AB11C7C-9ED7-9E42-9635-BA83F6D0D738}"/>
              </a:ext>
            </a:extLst>
          </p:cNvPr>
          <p:cNvPicPr>
            <a:picLocks noChangeAspect="1"/>
          </p:cNvPicPr>
          <p:nvPr/>
        </p:nvPicPr>
        <p:blipFill>
          <a:blip r:embed="rId2" cstate="print"/>
          <a:stretch>
            <a:fillRect/>
          </a:stretch>
        </p:blipFill>
        <p:spPr>
          <a:xfrm>
            <a:off x="570923" y="1234209"/>
            <a:ext cx="5702300" cy="2311400"/>
          </a:xfrm>
          <a:prstGeom prst="rect">
            <a:avLst/>
          </a:prstGeom>
        </p:spPr>
      </p:pic>
      <p:pic>
        <p:nvPicPr>
          <p:cNvPr id="5" name="Picture 4">
            <a:extLst>
              <a:ext uri="{FF2B5EF4-FFF2-40B4-BE49-F238E27FC236}">
                <a16:creationId xmlns:a16="http://schemas.microsoft.com/office/drawing/2014/main" xmlns="" id="{D550FBD4-2440-C148-A9C5-A59EAFC7288E}"/>
              </a:ext>
            </a:extLst>
          </p:cNvPr>
          <p:cNvPicPr>
            <a:picLocks noChangeAspect="1"/>
          </p:cNvPicPr>
          <p:nvPr/>
        </p:nvPicPr>
        <p:blipFill>
          <a:blip r:embed="rId3" cstate="print"/>
          <a:stretch>
            <a:fillRect/>
          </a:stretch>
        </p:blipFill>
        <p:spPr>
          <a:xfrm>
            <a:off x="6719455" y="1234209"/>
            <a:ext cx="5140036" cy="2311400"/>
          </a:xfrm>
          <a:prstGeom prst="rect">
            <a:avLst/>
          </a:prstGeom>
        </p:spPr>
      </p:pic>
    </p:spTree>
    <p:extLst>
      <p:ext uri="{BB962C8B-B14F-4D97-AF65-F5344CB8AC3E}">
        <p14:creationId xmlns:p14="http://schemas.microsoft.com/office/powerpoint/2010/main" xmlns="" val="30785730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4" name="TextBox 3"/>
          <p:cNvSpPr txBox="1"/>
          <p:nvPr/>
        </p:nvSpPr>
        <p:spPr>
          <a:xfrm>
            <a:off x="777034" y="1404811"/>
            <a:ext cx="1843774" cy="584775"/>
          </a:xfrm>
          <a:prstGeom prst="rect">
            <a:avLst/>
          </a:prstGeom>
          <a:noFill/>
        </p:spPr>
        <p:txBody>
          <a:bodyPr wrap="none" rtlCol="0">
            <a:spAutoFit/>
          </a:bodyPr>
          <a:lstStyle/>
          <a:p>
            <a:r>
              <a:rPr lang="id-ID" sz="3200" dirty="0">
                <a:solidFill>
                  <a:schemeClr val="bg1">
                    <a:lumMod val="50000"/>
                  </a:schemeClr>
                </a:solidFill>
                <a:latin typeface="Raleway" panose="020B0003030101060003" pitchFamily="34" charset="0"/>
              </a:rPr>
              <a:t>The Data</a:t>
            </a:r>
          </a:p>
        </p:txBody>
      </p:sp>
      <p:sp>
        <p:nvSpPr>
          <p:cNvPr id="13" name="TextBox 12"/>
          <p:cNvSpPr txBox="1"/>
          <p:nvPr/>
        </p:nvSpPr>
        <p:spPr>
          <a:xfrm>
            <a:off x="777034" y="2712973"/>
            <a:ext cx="10637932" cy="2092881"/>
          </a:xfrm>
          <a:prstGeom prst="rect">
            <a:avLst/>
          </a:prstGeom>
          <a:noFill/>
        </p:spPr>
        <p:txBody>
          <a:bodyPr wrap="square" rtlCol="0">
            <a:spAutoFit/>
          </a:bodyPr>
          <a:lstStyle/>
          <a:p>
            <a:pPr marL="228589" indent="-228589">
              <a:buClr>
                <a:srgbClr val="FF6D6D"/>
              </a:buClr>
              <a:buFont typeface="Wingdings" panose="05000000000000000000" pitchFamily="2" charset="2"/>
              <a:buChar char="v"/>
            </a:pPr>
            <a:r>
              <a:rPr lang="en-US" sz="2000" b="1" dirty="0">
                <a:solidFill>
                  <a:schemeClr val="bg1">
                    <a:lumMod val="65000"/>
                  </a:schemeClr>
                </a:solidFill>
                <a:latin typeface="Raleway" panose="020B0003030101060003" pitchFamily="34" charset="0"/>
              </a:rPr>
              <a:t>The dataset is from Kaggle,  and the dataset contains 2017 songs with attributes from Spotify's API.</a:t>
            </a:r>
            <a:endParaRPr lang="id-ID" sz="2000" b="1" dirty="0">
              <a:solidFill>
                <a:schemeClr val="bg1">
                  <a:lumMod val="65000"/>
                </a:schemeClr>
              </a:solidFill>
              <a:latin typeface="Raleway" panose="020B0003030101060003" pitchFamily="34" charset="0"/>
            </a:endParaRPr>
          </a:p>
          <a:p>
            <a:pPr marL="228589" indent="-228589">
              <a:buClr>
                <a:srgbClr val="B4DE2C"/>
              </a:buClr>
              <a:buFont typeface="Wingdings" panose="05000000000000000000" pitchFamily="2" charset="2"/>
              <a:buChar char="v"/>
            </a:pPr>
            <a:endParaRPr lang="en-US" sz="1500" dirty="0">
              <a:solidFill>
                <a:schemeClr val="bg1">
                  <a:lumMod val="65000"/>
                </a:schemeClr>
              </a:solidFill>
              <a:latin typeface="Raleway" panose="020B0003030101060003" pitchFamily="34" charset="0"/>
            </a:endParaRPr>
          </a:p>
          <a:p>
            <a:pPr marL="228589" indent="-228589">
              <a:buClr>
                <a:srgbClr val="FF6D6D"/>
              </a:buClr>
              <a:buFont typeface="Wingdings" panose="05000000000000000000" pitchFamily="2" charset="2"/>
              <a:buChar char="Ø"/>
            </a:pPr>
            <a:r>
              <a:rPr lang="en-US" sz="1500" dirty="0">
                <a:solidFill>
                  <a:schemeClr val="bg1">
                    <a:lumMod val="65000"/>
                  </a:schemeClr>
                </a:solidFill>
                <a:latin typeface="Raleway" panose="020B0003030101060003" pitchFamily="34" charset="0"/>
              </a:rPr>
              <a:t>Each song labeled "1" means we like it and "0" for songs we don't like. We used this to data to see if we could build a classifier that could predict whether or not I would like a song.</a:t>
            </a:r>
            <a:endParaRPr lang="id-ID" sz="1500" dirty="0">
              <a:solidFill>
                <a:schemeClr val="bg1">
                  <a:lumMod val="65000"/>
                </a:schemeClr>
              </a:solidFill>
              <a:latin typeface="Raleway" panose="020B0003030101060003" pitchFamily="34" charset="0"/>
            </a:endParaRPr>
          </a:p>
          <a:p>
            <a:pPr marL="228589" indent="-228589">
              <a:buClr>
                <a:srgbClr val="B4DE2C"/>
              </a:buClr>
              <a:buFont typeface="Wingdings" panose="05000000000000000000" pitchFamily="2" charset="2"/>
              <a:buChar char="Ø"/>
            </a:pPr>
            <a:endParaRPr lang="en-US" sz="1500" dirty="0">
              <a:solidFill>
                <a:schemeClr val="bg1">
                  <a:lumMod val="65000"/>
                </a:schemeClr>
              </a:solidFill>
              <a:latin typeface="Raleway" panose="020B0003030101060003" pitchFamily="34" charset="0"/>
            </a:endParaRPr>
          </a:p>
          <a:p>
            <a:pPr marL="228589" indent="-228589">
              <a:buClr>
                <a:srgbClr val="FF6D6D"/>
              </a:buClr>
              <a:buFont typeface="Wingdings" panose="05000000000000000000" pitchFamily="2" charset="2"/>
              <a:buChar char="ü"/>
            </a:pPr>
            <a:r>
              <a:rPr lang="en-US" sz="1500" dirty="0">
                <a:solidFill>
                  <a:schemeClr val="bg1">
                    <a:lumMod val="65000"/>
                  </a:schemeClr>
                </a:solidFill>
                <a:latin typeface="Raleway" panose="020B0003030101060003" pitchFamily="34" charset="0"/>
              </a:rPr>
              <a:t>There are 16 columns. 11 of which are song attributes, one column for song name, one for artist, and </a:t>
            </a:r>
            <a:r>
              <a:rPr lang="en-US" altLang="zh-CN" sz="1500" dirty="0">
                <a:solidFill>
                  <a:schemeClr val="bg1">
                    <a:lumMod val="65000"/>
                  </a:schemeClr>
                </a:solidFill>
                <a:latin typeface="Raleway" panose="020B0003030101060003" pitchFamily="34" charset="0"/>
              </a:rPr>
              <a:t>the</a:t>
            </a:r>
            <a:r>
              <a:rPr lang="en-US" sz="1500" dirty="0">
                <a:solidFill>
                  <a:schemeClr val="bg1">
                    <a:lumMod val="65000"/>
                  </a:schemeClr>
                </a:solidFill>
                <a:latin typeface="Raleway" panose="020B0003030101060003" pitchFamily="34" charset="0"/>
              </a:rPr>
              <a:t> column called "target" which is the label for the song.</a:t>
            </a:r>
            <a:endParaRPr lang="id-ID" sz="1500" dirty="0">
              <a:solidFill>
                <a:schemeClr val="bg1">
                  <a:lumMod val="65000"/>
                </a:schemeClr>
              </a:solidFill>
              <a:latin typeface="Raleway" panose="020B0003030101060003" pitchFamily="34" charset="0"/>
            </a:endParaRPr>
          </a:p>
        </p:txBody>
      </p:sp>
    </p:spTree>
    <p:extLst>
      <p:ext uri="{BB962C8B-B14F-4D97-AF65-F5344CB8AC3E}">
        <p14:creationId xmlns:p14="http://schemas.microsoft.com/office/powerpoint/2010/main" xmlns="" val="31610405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60484" y="500139"/>
            <a:ext cx="4307589"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Hierarchical </a:t>
            </a:r>
            <a:r>
              <a:rPr lang="en-US" altLang="zh-CN" sz="3200" dirty="0" smtClean="0">
                <a:solidFill>
                  <a:schemeClr val="bg1">
                    <a:lumMod val="50000"/>
                  </a:schemeClr>
                </a:solidFill>
                <a:latin typeface="Raleway" panose="020B0003030101060003" pitchFamily="34" charset="0"/>
              </a:rPr>
              <a:t>Clustering</a:t>
            </a:r>
            <a:endParaRPr lang="id-ID" sz="3200" dirty="0">
              <a:solidFill>
                <a:schemeClr val="bg1">
                  <a:lumMod val="50000"/>
                </a:schemeClr>
              </a:solidFill>
              <a:latin typeface="Raleway" panose="020B0003030101060003" pitchFamily="34" charset="0"/>
            </a:endParaRPr>
          </a:p>
        </p:txBody>
      </p:sp>
      <p:sp>
        <p:nvSpPr>
          <p:cNvPr id="4" name="TextBox 4"/>
          <p:cNvSpPr txBox="1">
            <a:spLocks noChangeArrowheads="1"/>
          </p:cNvSpPr>
          <p:nvPr/>
        </p:nvSpPr>
        <p:spPr bwMode="auto">
          <a:xfrm>
            <a:off x="725568" y="931025"/>
            <a:ext cx="3600450" cy="1477328"/>
          </a:xfrm>
          <a:prstGeom prst="rect">
            <a:avLst/>
          </a:prstGeom>
          <a:noFill/>
          <a:ln w="9525">
            <a:noFill/>
            <a:miter lim="800000"/>
            <a:headEnd/>
            <a:tailEnd/>
          </a:ln>
        </p:spPr>
        <p:txBody>
          <a:bodyPr>
            <a:spAutoFit/>
          </a:bodyPr>
          <a:lstStyle/>
          <a:p>
            <a:r>
              <a:rPr lang="en-US" altLang="zh-CN" dirty="0">
                <a:ea typeface="宋体" charset="-122"/>
              </a:rPr>
              <a:t>For </a:t>
            </a:r>
            <a:r>
              <a:rPr lang="en-US" altLang="zh-CN" dirty="0" err="1">
                <a:ea typeface="宋体" charset="-122"/>
              </a:rPr>
              <a:t>hclust</a:t>
            </a:r>
            <a:r>
              <a:rPr lang="en-US" altLang="zh-CN" dirty="0">
                <a:ea typeface="宋体" charset="-122"/>
              </a:rPr>
              <a:t>, there are many methods.</a:t>
            </a:r>
          </a:p>
          <a:p>
            <a:endParaRPr lang="en-US" altLang="zh-CN" dirty="0">
              <a:ea typeface="宋体" charset="-122"/>
            </a:endParaRPr>
          </a:p>
          <a:p>
            <a:endParaRPr lang="en-US" altLang="zh-CN" dirty="0">
              <a:ea typeface="宋体" charset="-122"/>
            </a:endParaRPr>
          </a:p>
          <a:p>
            <a:r>
              <a:rPr lang="en-US" altLang="zh-CN" dirty="0">
                <a:ea typeface="宋体" charset="-122"/>
              </a:rPr>
              <a:t>First, let‘s see </a:t>
            </a:r>
          </a:p>
          <a:p>
            <a:r>
              <a:rPr lang="en-US" altLang="zh-CN" b="1" i="1" dirty="0">
                <a:solidFill>
                  <a:srgbClr val="FF0000"/>
                </a:solidFill>
                <a:ea typeface="宋体" charset="-122"/>
              </a:rPr>
              <a:t>Method = “average”</a:t>
            </a:r>
            <a:endParaRPr lang="zh-CN" altLang="en-US" b="1" i="1" dirty="0">
              <a:solidFill>
                <a:srgbClr val="FF0000"/>
              </a:solidFill>
              <a:ea typeface="宋体" charset="-122"/>
            </a:endParaRPr>
          </a:p>
        </p:txBody>
      </p:sp>
      <p:pic>
        <p:nvPicPr>
          <p:cNvPr id="3" name="Picture 2">
            <a:extLst>
              <a:ext uri="{FF2B5EF4-FFF2-40B4-BE49-F238E27FC236}">
                <a16:creationId xmlns:a16="http://schemas.microsoft.com/office/drawing/2014/main" xmlns="" id="{8C3AA4CD-8F2B-DC44-9F80-2BDDC9FFDD22}"/>
              </a:ext>
            </a:extLst>
          </p:cNvPr>
          <p:cNvPicPr>
            <a:picLocks noChangeAspect="1"/>
          </p:cNvPicPr>
          <p:nvPr/>
        </p:nvPicPr>
        <p:blipFill>
          <a:blip r:embed="rId2" cstate="print"/>
          <a:stretch>
            <a:fillRect/>
          </a:stretch>
        </p:blipFill>
        <p:spPr>
          <a:xfrm>
            <a:off x="402772" y="2366301"/>
            <a:ext cx="4550228" cy="2630242"/>
          </a:xfrm>
          <a:prstGeom prst="rect">
            <a:avLst/>
          </a:prstGeom>
        </p:spPr>
      </p:pic>
      <p:pic>
        <p:nvPicPr>
          <p:cNvPr id="6" name="Picture 5">
            <a:extLst>
              <a:ext uri="{FF2B5EF4-FFF2-40B4-BE49-F238E27FC236}">
                <a16:creationId xmlns:a16="http://schemas.microsoft.com/office/drawing/2014/main" xmlns="" id="{2E486324-9E9C-E14C-A566-E0FBB149E448}"/>
              </a:ext>
            </a:extLst>
          </p:cNvPr>
          <p:cNvPicPr>
            <a:picLocks noChangeAspect="1"/>
          </p:cNvPicPr>
          <p:nvPr/>
        </p:nvPicPr>
        <p:blipFill>
          <a:blip r:embed="rId3" cstate="print"/>
          <a:stretch>
            <a:fillRect/>
          </a:stretch>
        </p:blipFill>
        <p:spPr>
          <a:xfrm>
            <a:off x="5153892" y="1084914"/>
            <a:ext cx="6816436" cy="5612467"/>
          </a:xfrm>
          <a:prstGeom prst="rect">
            <a:avLst/>
          </a:prstGeom>
        </p:spPr>
      </p:pic>
      <p:pic>
        <p:nvPicPr>
          <p:cNvPr id="7" name="Picture 6">
            <a:extLst>
              <a:ext uri="{FF2B5EF4-FFF2-40B4-BE49-F238E27FC236}">
                <a16:creationId xmlns:a16="http://schemas.microsoft.com/office/drawing/2014/main" xmlns="" id="{478A8086-17FE-A24C-8D3A-2A79F0BA916C}"/>
              </a:ext>
            </a:extLst>
          </p:cNvPr>
          <p:cNvPicPr>
            <a:picLocks noChangeAspect="1"/>
          </p:cNvPicPr>
          <p:nvPr/>
        </p:nvPicPr>
        <p:blipFill>
          <a:blip r:embed="rId4" cstate="print"/>
          <a:stretch>
            <a:fillRect/>
          </a:stretch>
        </p:blipFill>
        <p:spPr>
          <a:xfrm>
            <a:off x="722628" y="1311368"/>
            <a:ext cx="4622348" cy="520700"/>
          </a:xfrm>
          <a:prstGeom prst="rect">
            <a:avLst/>
          </a:prstGeom>
        </p:spPr>
      </p:pic>
      <p:pic>
        <p:nvPicPr>
          <p:cNvPr id="8" name="Picture 7">
            <a:extLst>
              <a:ext uri="{FF2B5EF4-FFF2-40B4-BE49-F238E27FC236}">
                <a16:creationId xmlns:a16="http://schemas.microsoft.com/office/drawing/2014/main" xmlns="" id="{A296AF79-1940-724F-A8AB-DF2F130B1D40}"/>
              </a:ext>
            </a:extLst>
          </p:cNvPr>
          <p:cNvPicPr>
            <a:picLocks noChangeAspect="1"/>
          </p:cNvPicPr>
          <p:nvPr/>
        </p:nvPicPr>
        <p:blipFill>
          <a:blip r:embed="rId5" cstate="print"/>
          <a:stretch>
            <a:fillRect/>
          </a:stretch>
        </p:blipFill>
        <p:spPr>
          <a:xfrm>
            <a:off x="489858" y="5138889"/>
            <a:ext cx="3836160" cy="1558491"/>
          </a:xfrm>
          <a:prstGeom prst="rect">
            <a:avLst/>
          </a:prstGeom>
        </p:spPr>
      </p:pic>
    </p:spTree>
    <p:extLst>
      <p:ext uri="{BB962C8B-B14F-4D97-AF65-F5344CB8AC3E}">
        <p14:creationId xmlns:p14="http://schemas.microsoft.com/office/powerpoint/2010/main" xmlns="" val="2567217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A091EEE-97A0-184F-81A0-7CF86B056E96}"/>
              </a:ext>
            </a:extLst>
          </p:cNvPr>
          <p:cNvPicPr>
            <a:picLocks noChangeAspect="1"/>
          </p:cNvPicPr>
          <p:nvPr/>
        </p:nvPicPr>
        <p:blipFill>
          <a:blip r:embed="rId2" cstate="print"/>
          <a:stretch>
            <a:fillRect/>
          </a:stretch>
        </p:blipFill>
        <p:spPr>
          <a:xfrm>
            <a:off x="4593138" y="0"/>
            <a:ext cx="7185837" cy="6738257"/>
          </a:xfrm>
          <a:prstGeom prst="rect">
            <a:avLst/>
          </a:prstGeom>
        </p:spPr>
      </p:pic>
      <p:pic>
        <p:nvPicPr>
          <p:cNvPr id="5" name="Picture 4">
            <a:extLst>
              <a:ext uri="{FF2B5EF4-FFF2-40B4-BE49-F238E27FC236}">
                <a16:creationId xmlns:a16="http://schemas.microsoft.com/office/drawing/2014/main" xmlns="" id="{2E065BE0-8107-0248-B1A1-AF682F7F01AB}"/>
              </a:ext>
            </a:extLst>
          </p:cNvPr>
          <p:cNvPicPr>
            <a:picLocks noChangeAspect="1"/>
          </p:cNvPicPr>
          <p:nvPr/>
        </p:nvPicPr>
        <p:blipFill>
          <a:blip r:embed="rId3" cstate="print"/>
          <a:stretch>
            <a:fillRect/>
          </a:stretch>
        </p:blipFill>
        <p:spPr>
          <a:xfrm>
            <a:off x="285133" y="1464128"/>
            <a:ext cx="4149725" cy="1905000"/>
          </a:xfrm>
          <a:prstGeom prst="rect">
            <a:avLst/>
          </a:prstGeom>
        </p:spPr>
      </p:pic>
      <p:sp>
        <p:nvSpPr>
          <p:cNvPr id="7" name="TextBox 6">
            <a:extLst>
              <a:ext uri="{FF2B5EF4-FFF2-40B4-BE49-F238E27FC236}">
                <a16:creationId xmlns:a16="http://schemas.microsoft.com/office/drawing/2014/main" xmlns="" id="{018F97AE-C575-4C41-9E5C-E578D53FD780}"/>
              </a:ext>
            </a:extLst>
          </p:cNvPr>
          <p:cNvSpPr txBox="1"/>
          <p:nvPr/>
        </p:nvSpPr>
        <p:spPr>
          <a:xfrm>
            <a:off x="1280245" y="936171"/>
            <a:ext cx="2159502" cy="369332"/>
          </a:xfrm>
          <a:prstGeom prst="rect">
            <a:avLst/>
          </a:prstGeom>
          <a:noFill/>
        </p:spPr>
        <p:txBody>
          <a:bodyPr wrap="none" rtlCol="0">
            <a:spAutoFit/>
          </a:bodyPr>
          <a:lstStyle/>
          <a:p>
            <a:r>
              <a:rPr lang="en-US" b="1" i="1" dirty="0">
                <a:solidFill>
                  <a:srgbClr val="FF0000"/>
                </a:solidFill>
              </a:rPr>
              <a:t>Method = “centroid”</a:t>
            </a:r>
          </a:p>
        </p:txBody>
      </p:sp>
      <p:pic>
        <p:nvPicPr>
          <p:cNvPr id="8" name="Picture 7">
            <a:extLst>
              <a:ext uri="{FF2B5EF4-FFF2-40B4-BE49-F238E27FC236}">
                <a16:creationId xmlns:a16="http://schemas.microsoft.com/office/drawing/2014/main" xmlns="" id="{6A46172F-08C9-2746-AF75-E190F0938654}"/>
              </a:ext>
            </a:extLst>
          </p:cNvPr>
          <p:cNvPicPr>
            <a:picLocks noChangeAspect="1"/>
          </p:cNvPicPr>
          <p:nvPr/>
        </p:nvPicPr>
        <p:blipFill>
          <a:blip r:embed="rId4" cstate="print"/>
          <a:stretch>
            <a:fillRect/>
          </a:stretch>
        </p:blipFill>
        <p:spPr>
          <a:xfrm>
            <a:off x="154215" y="3701143"/>
            <a:ext cx="4280643" cy="3014310"/>
          </a:xfrm>
          <a:prstGeom prst="rect">
            <a:avLst/>
          </a:prstGeom>
        </p:spPr>
      </p:pic>
    </p:spTree>
    <p:extLst>
      <p:ext uri="{BB962C8B-B14F-4D97-AF65-F5344CB8AC3E}">
        <p14:creationId xmlns:p14="http://schemas.microsoft.com/office/powerpoint/2010/main" xmlns="" val="2850210230"/>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C7D67A3-01DB-9741-8671-D36A75A13373}"/>
              </a:ext>
            </a:extLst>
          </p:cNvPr>
          <p:cNvPicPr>
            <a:picLocks noChangeAspect="1"/>
          </p:cNvPicPr>
          <p:nvPr/>
        </p:nvPicPr>
        <p:blipFill>
          <a:blip r:embed="rId2" cstate="print"/>
          <a:stretch>
            <a:fillRect/>
          </a:stretch>
        </p:blipFill>
        <p:spPr>
          <a:xfrm>
            <a:off x="4898571" y="261256"/>
            <a:ext cx="7119258" cy="6498771"/>
          </a:xfrm>
          <a:prstGeom prst="rect">
            <a:avLst/>
          </a:prstGeom>
        </p:spPr>
      </p:pic>
      <p:pic>
        <p:nvPicPr>
          <p:cNvPr id="4" name="Picture 3">
            <a:extLst>
              <a:ext uri="{FF2B5EF4-FFF2-40B4-BE49-F238E27FC236}">
                <a16:creationId xmlns:a16="http://schemas.microsoft.com/office/drawing/2014/main" xmlns="" id="{9CD31025-8638-794D-BE13-B0E7BFAACF0A}"/>
              </a:ext>
            </a:extLst>
          </p:cNvPr>
          <p:cNvPicPr>
            <a:picLocks noChangeAspect="1"/>
          </p:cNvPicPr>
          <p:nvPr/>
        </p:nvPicPr>
        <p:blipFill>
          <a:blip r:embed="rId3" cstate="print"/>
          <a:stretch>
            <a:fillRect/>
          </a:stretch>
        </p:blipFill>
        <p:spPr>
          <a:xfrm>
            <a:off x="130628" y="1406070"/>
            <a:ext cx="4622800" cy="1892300"/>
          </a:xfrm>
          <a:prstGeom prst="rect">
            <a:avLst/>
          </a:prstGeom>
        </p:spPr>
      </p:pic>
      <p:sp>
        <p:nvSpPr>
          <p:cNvPr id="6" name="TextBox 5">
            <a:extLst>
              <a:ext uri="{FF2B5EF4-FFF2-40B4-BE49-F238E27FC236}">
                <a16:creationId xmlns:a16="http://schemas.microsoft.com/office/drawing/2014/main" xmlns="" id="{B7834C3E-E35F-F148-AD28-9F300B2DE6AB}"/>
              </a:ext>
            </a:extLst>
          </p:cNvPr>
          <p:cNvSpPr txBox="1"/>
          <p:nvPr/>
        </p:nvSpPr>
        <p:spPr>
          <a:xfrm>
            <a:off x="1055914" y="947303"/>
            <a:ext cx="1921039" cy="369332"/>
          </a:xfrm>
          <a:prstGeom prst="rect">
            <a:avLst/>
          </a:prstGeom>
          <a:noFill/>
        </p:spPr>
        <p:txBody>
          <a:bodyPr wrap="none" rtlCol="0">
            <a:spAutoFit/>
          </a:bodyPr>
          <a:lstStyle/>
          <a:p>
            <a:r>
              <a:rPr lang="en-US" b="1" i="1" dirty="0">
                <a:solidFill>
                  <a:srgbClr val="FF0000"/>
                </a:solidFill>
              </a:rPr>
              <a:t>Method = “single”</a:t>
            </a:r>
          </a:p>
        </p:txBody>
      </p:sp>
      <p:pic>
        <p:nvPicPr>
          <p:cNvPr id="7" name="Picture 6">
            <a:extLst>
              <a:ext uri="{FF2B5EF4-FFF2-40B4-BE49-F238E27FC236}">
                <a16:creationId xmlns:a16="http://schemas.microsoft.com/office/drawing/2014/main" xmlns="" id="{2D6BD60F-C6E2-904C-B0BE-ED79E98F8AA9}"/>
              </a:ext>
            </a:extLst>
          </p:cNvPr>
          <p:cNvPicPr>
            <a:picLocks noChangeAspect="1"/>
          </p:cNvPicPr>
          <p:nvPr/>
        </p:nvPicPr>
        <p:blipFill>
          <a:blip r:embed="rId4" cstate="print"/>
          <a:stretch>
            <a:fillRect/>
          </a:stretch>
        </p:blipFill>
        <p:spPr>
          <a:xfrm>
            <a:off x="156028" y="3690257"/>
            <a:ext cx="4513943" cy="3069770"/>
          </a:xfrm>
          <a:prstGeom prst="rect">
            <a:avLst/>
          </a:prstGeom>
        </p:spPr>
      </p:pic>
    </p:spTree>
    <p:extLst>
      <p:ext uri="{BB962C8B-B14F-4D97-AF65-F5344CB8AC3E}">
        <p14:creationId xmlns:p14="http://schemas.microsoft.com/office/powerpoint/2010/main" xmlns="" val="2785596132"/>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7834C3E-E35F-F148-AD28-9F300B2DE6AB}"/>
              </a:ext>
            </a:extLst>
          </p:cNvPr>
          <p:cNvSpPr txBox="1"/>
          <p:nvPr/>
        </p:nvSpPr>
        <p:spPr>
          <a:xfrm>
            <a:off x="1055914" y="947303"/>
            <a:ext cx="2243691" cy="369332"/>
          </a:xfrm>
          <a:prstGeom prst="rect">
            <a:avLst/>
          </a:prstGeom>
          <a:noFill/>
        </p:spPr>
        <p:txBody>
          <a:bodyPr wrap="none" rtlCol="0">
            <a:spAutoFit/>
          </a:bodyPr>
          <a:lstStyle/>
          <a:p>
            <a:r>
              <a:rPr lang="en-US" b="1" i="1" dirty="0">
                <a:solidFill>
                  <a:srgbClr val="FF0000"/>
                </a:solidFill>
              </a:rPr>
              <a:t>Method = “complete”</a:t>
            </a:r>
          </a:p>
        </p:txBody>
      </p:sp>
      <p:pic>
        <p:nvPicPr>
          <p:cNvPr id="2" name="Picture 1">
            <a:extLst>
              <a:ext uri="{FF2B5EF4-FFF2-40B4-BE49-F238E27FC236}">
                <a16:creationId xmlns:a16="http://schemas.microsoft.com/office/drawing/2014/main" xmlns="" id="{DA2630BD-98DB-4148-B85C-48A37F8BD9A5}"/>
              </a:ext>
            </a:extLst>
          </p:cNvPr>
          <p:cNvPicPr>
            <a:picLocks noChangeAspect="1"/>
          </p:cNvPicPr>
          <p:nvPr/>
        </p:nvPicPr>
        <p:blipFill>
          <a:blip r:embed="rId2" cstate="print"/>
          <a:stretch>
            <a:fillRect/>
          </a:stretch>
        </p:blipFill>
        <p:spPr>
          <a:xfrm>
            <a:off x="513772" y="1442604"/>
            <a:ext cx="4243285" cy="1866900"/>
          </a:xfrm>
          <a:prstGeom prst="rect">
            <a:avLst/>
          </a:prstGeom>
        </p:spPr>
      </p:pic>
      <p:pic>
        <p:nvPicPr>
          <p:cNvPr id="5" name="Picture 4">
            <a:extLst>
              <a:ext uri="{FF2B5EF4-FFF2-40B4-BE49-F238E27FC236}">
                <a16:creationId xmlns:a16="http://schemas.microsoft.com/office/drawing/2014/main" xmlns="" id="{DD685EF9-8296-8744-A96D-E54A8A17BE84}"/>
              </a:ext>
            </a:extLst>
          </p:cNvPr>
          <p:cNvPicPr>
            <a:picLocks noChangeAspect="1"/>
          </p:cNvPicPr>
          <p:nvPr/>
        </p:nvPicPr>
        <p:blipFill>
          <a:blip r:embed="rId3" cstate="print"/>
          <a:stretch>
            <a:fillRect/>
          </a:stretch>
        </p:blipFill>
        <p:spPr>
          <a:xfrm>
            <a:off x="4833257" y="262499"/>
            <a:ext cx="7206343" cy="6519300"/>
          </a:xfrm>
          <a:prstGeom prst="rect">
            <a:avLst/>
          </a:prstGeom>
        </p:spPr>
      </p:pic>
      <p:pic>
        <p:nvPicPr>
          <p:cNvPr id="7" name="Picture 6">
            <a:extLst>
              <a:ext uri="{FF2B5EF4-FFF2-40B4-BE49-F238E27FC236}">
                <a16:creationId xmlns:a16="http://schemas.microsoft.com/office/drawing/2014/main" xmlns="" id="{C3AEB74D-5844-2444-AFE7-1D7641F96E98}"/>
              </a:ext>
            </a:extLst>
          </p:cNvPr>
          <p:cNvPicPr>
            <a:picLocks noChangeAspect="1"/>
          </p:cNvPicPr>
          <p:nvPr/>
        </p:nvPicPr>
        <p:blipFill>
          <a:blip r:embed="rId4" cstate="print"/>
          <a:stretch>
            <a:fillRect/>
          </a:stretch>
        </p:blipFill>
        <p:spPr>
          <a:xfrm>
            <a:off x="513772" y="3668485"/>
            <a:ext cx="3840515" cy="2862943"/>
          </a:xfrm>
          <a:prstGeom prst="rect">
            <a:avLst/>
          </a:prstGeom>
        </p:spPr>
      </p:pic>
    </p:spTree>
    <p:extLst>
      <p:ext uri="{BB962C8B-B14F-4D97-AF65-F5344CB8AC3E}">
        <p14:creationId xmlns:p14="http://schemas.microsoft.com/office/powerpoint/2010/main" xmlns="" val="3939574479"/>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7834C3E-E35F-F148-AD28-9F300B2DE6AB}"/>
              </a:ext>
            </a:extLst>
          </p:cNvPr>
          <p:cNvSpPr txBox="1"/>
          <p:nvPr/>
        </p:nvSpPr>
        <p:spPr>
          <a:xfrm>
            <a:off x="1055914" y="947303"/>
            <a:ext cx="2088136" cy="369332"/>
          </a:xfrm>
          <a:prstGeom prst="rect">
            <a:avLst/>
          </a:prstGeom>
          <a:noFill/>
        </p:spPr>
        <p:txBody>
          <a:bodyPr wrap="none" rtlCol="0">
            <a:spAutoFit/>
          </a:bodyPr>
          <a:lstStyle/>
          <a:p>
            <a:r>
              <a:rPr lang="en-US" b="1" i="1" dirty="0">
                <a:solidFill>
                  <a:srgbClr val="FF0000"/>
                </a:solidFill>
              </a:rPr>
              <a:t>Method = “median”</a:t>
            </a:r>
          </a:p>
        </p:txBody>
      </p:sp>
      <p:pic>
        <p:nvPicPr>
          <p:cNvPr id="3" name="Picture 2">
            <a:extLst>
              <a:ext uri="{FF2B5EF4-FFF2-40B4-BE49-F238E27FC236}">
                <a16:creationId xmlns:a16="http://schemas.microsoft.com/office/drawing/2014/main" xmlns="" id="{16690455-B5D2-7149-8918-93C7A7B6F7A7}"/>
              </a:ext>
            </a:extLst>
          </p:cNvPr>
          <p:cNvPicPr>
            <a:picLocks noChangeAspect="1"/>
          </p:cNvPicPr>
          <p:nvPr/>
        </p:nvPicPr>
        <p:blipFill>
          <a:blip r:embed="rId2" cstate="print"/>
          <a:stretch>
            <a:fillRect/>
          </a:stretch>
        </p:blipFill>
        <p:spPr>
          <a:xfrm>
            <a:off x="4702629" y="283028"/>
            <a:ext cx="7413171" cy="6574971"/>
          </a:xfrm>
          <a:prstGeom prst="rect">
            <a:avLst/>
          </a:prstGeom>
        </p:spPr>
      </p:pic>
      <p:pic>
        <p:nvPicPr>
          <p:cNvPr id="4" name="Picture 3">
            <a:extLst>
              <a:ext uri="{FF2B5EF4-FFF2-40B4-BE49-F238E27FC236}">
                <a16:creationId xmlns:a16="http://schemas.microsoft.com/office/drawing/2014/main" xmlns="" id="{B3E756BE-3720-0345-A58B-9C87FE970D14}"/>
              </a:ext>
            </a:extLst>
          </p:cNvPr>
          <p:cNvPicPr>
            <a:picLocks noChangeAspect="1"/>
          </p:cNvPicPr>
          <p:nvPr/>
        </p:nvPicPr>
        <p:blipFill>
          <a:blip r:embed="rId3" cstate="print"/>
          <a:stretch>
            <a:fillRect/>
          </a:stretch>
        </p:blipFill>
        <p:spPr>
          <a:xfrm>
            <a:off x="185058" y="1487713"/>
            <a:ext cx="4430486" cy="1854200"/>
          </a:xfrm>
          <a:prstGeom prst="rect">
            <a:avLst/>
          </a:prstGeom>
        </p:spPr>
      </p:pic>
      <p:pic>
        <p:nvPicPr>
          <p:cNvPr id="5" name="Picture 4">
            <a:extLst>
              <a:ext uri="{FF2B5EF4-FFF2-40B4-BE49-F238E27FC236}">
                <a16:creationId xmlns:a16="http://schemas.microsoft.com/office/drawing/2014/main" xmlns="" id="{333063DB-7740-994E-853C-E47FB1412CD1}"/>
              </a:ext>
            </a:extLst>
          </p:cNvPr>
          <p:cNvPicPr>
            <a:picLocks noChangeAspect="1"/>
          </p:cNvPicPr>
          <p:nvPr/>
        </p:nvPicPr>
        <p:blipFill>
          <a:blip r:embed="rId4" cstate="print"/>
          <a:stretch>
            <a:fillRect/>
          </a:stretch>
        </p:blipFill>
        <p:spPr>
          <a:xfrm>
            <a:off x="304800" y="3897085"/>
            <a:ext cx="4082143" cy="2778205"/>
          </a:xfrm>
          <a:prstGeom prst="rect">
            <a:avLst/>
          </a:prstGeom>
        </p:spPr>
      </p:pic>
    </p:spTree>
    <p:extLst>
      <p:ext uri="{BB962C8B-B14F-4D97-AF65-F5344CB8AC3E}">
        <p14:creationId xmlns:p14="http://schemas.microsoft.com/office/powerpoint/2010/main" xmlns="" val="3601053881"/>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7834C3E-E35F-F148-AD28-9F300B2DE6AB}"/>
              </a:ext>
            </a:extLst>
          </p:cNvPr>
          <p:cNvSpPr txBox="1"/>
          <p:nvPr/>
        </p:nvSpPr>
        <p:spPr>
          <a:xfrm>
            <a:off x="1055914" y="947303"/>
            <a:ext cx="2220608" cy="369332"/>
          </a:xfrm>
          <a:prstGeom prst="rect">
            <a:avLst/>
          </a:prstGeom>
          <a:noFill/>
        </p:spPr>
        <p:txBody>
          <a:bodyPr wrap="none" rtlCol="0">
            <a:spAutoFit/>
          </a:bodyPr>
          <a:lstStyle/>
          <a:p>
            <a:r>
              <a:rPr lang="en-US" b="1" i="1" dirty="0">
                <a:solidFill>
                  <a:srgbClr val="FF0000"/>
                </a:solidFill>
              </a:rPr>
              <a:t>Method = “</a:t>
            </a:r>
            <a:r>
              <a:rPr lang="en-US" b="1" i="1" dirty="0" err="1">
                <a:solidFill>
                  <a:srgbClr val="FF0000"/>
                </a:solidFill>
              </a:rPr>
              <a:t>mcquitty</a:t>
            </a:r>
            <a:r>
              <a:rPr lang="en-US" b="1" i="1" dirty="0">
                <a:solidFill>
                  <a:srgbClr val="FF0000"/>
                </a:solidFill>
              </a:rPr>
              <a:t>”</a:t>
            </a:r>
          </a:p>
        </p:txBody>
      </p:sp>
      <p:pic>
        <p:nvPicPr>
          <p:cNvPr id="3" name="Picture 2">
            <a:extLst>
              <a:ext uri="{FF2B5EF4-FFF2-40B4-BE49-F238E27FC236}">
                <a16:creationId xmlns:a16="http://schemas.microsoft.com/office/drawing/2014/main" xmlns="" id="{71C59C02-6BE1-164A-80F8-20A36599921A}"/>
              </a:ext>
            </a:extLst>
          </p:cNvPr>
          <p:cNvPicPr>
            <a:picLocks noChangeAspect="1"/>
          </p:cNvPicPr>
          <p:nvPr/>
        </p:nvPicPr>
        <p:blipFill>
          <a:blip r:embed="rId2" cstate="print"/>
          <a:stretch>
            <a:fillRect/>
          </a:stretch>
        </p:blipFill>
        <p:spPr>
          <a:xfrm>
            <a:off x="4906139" y="283029"/>
            <a:ext cx="7198774" cy="6487886"/>
          </a:xfrm>
          <a:prstGeom prst="rect">
            <a:avLst/>
          </a:prstGeom>
        </p:spPr>
      </p:pic>
      <p:pic>
        <p:nvPicPr>
          <p:cNvPr id="4" name="Picture 3">
            <a:extLst>
              <a:ext uri="{FF2B5EF4-FFF2-40B4-BE49-F238E27FC236}">
                <a16:creationId xmlns:a16="http://schemas.microsoft.com/office/drawing/2014/main" xmlns="" id="{8333BD20-FF00-9D47-9C31-88ECE1349815}"/>
              </a:ext>
            </a:extLst>
          </p:cNvPr>
          <p:cNvPicPr>
            <a:picLocks noChangeAspect="1"/>
          </p:cNvPicPr>
          <p:nvPr/>
        </p:nvPicPr>
        <p:blipFill>
          <a:blip r:embed="rId3" cstate="print"/>
          <a:stretch>
            <a:fillRect/>
          </a:stretch>
        </p:blipFill>
        <p:spPr>
          <a:xfrm>
            <a:off x="321439" y="1316635"/>
            <a:ext cx="4490047" cy="1866900"/>
          </a:xfrm>
          <a:prstGeom prst="rect">
            <a:avLst/>
          </a:prstGeom>
        </p:spPr>
      </p:pic>
      <p:pic>
        <p:nvPicPr>
          <p:cNvPr id="5" name="Picture 4">
            <a:extLst>
              <a:ext uri="{FF2B5EF4-FFF2-40B4-BE49-F238E27FC236}">
                <a16:creationId xmlns:a16="http://schemas.microsoft.com/office/drawing/2014/main" xmlns="" id="{61C65233-FE7F-5C49-AAC8-C5A181252AAF}"/>
              </a:ext>
            </a:extLst>
          </p:cNvPr>
          <p:cNvPicPr>
            <a:picLocks noChangeAspect="1"/>
          </p:cNvPicPr>
          <p:nvPr/>
        </p:nvPicPr>
        <p:blipFill>
          <a:blip r:embed="rId4" cstate="print"/>
          <a:stretch>
            <a:fillRect/>
          </a:stretch>
        </p:blipFill>
        <p:spPr>
          <a:xfrm>
            <a:off x="210613" y="3733800"/>
            <a:ext cx="4121901" cy="2706006"/>
          </a:xfrm>
          <a:prstGeom prst="rect">
            <a:avLst/>
          </a:prstGeom>
        </p:spPr>
      </p:pic>
    </p:spTree>
    <p:extLst>
      <p:ext uri="{BB962C8B-B14F-4D97-AF65-F5344CB8AC3E}">
        <p14:creationId xmlns:p14="http://schemas.microsoft.com/office/powerpoint/2010/main" xmlns="" val="360329979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24634" y="235681"/>
            <a:ext cx="3623108" cy="584775"/>
          </a:xfrm>
          <a:prstGeom prst="rect">
            <a:avLst/>
          </a:prstGeom>
          <a:noFill/>
        </p:spPr>
        <p:txBody>
          <a:bodyPr wrap="none" rtlCol="0">
            <a:spAutoFit/>
          </a:bodyPr>
          <a:lstStyle/>
          <a:p>
            <a:pPr>
              <a:buClr>
                <a:schemeClr val="dk1"/>
              </a:buClr>
              <a:buSzPts val="2400"/>
            </a:pPr>
            <a:r>
              <a:rPr lang="en-US" altLang="zh-CN" sz="3200" dirty="0">
                <a:solidFill>
                  <a:schemeClr val="bg1">
                    <a:lumMod val="50000"/>
                  </a:schemeClr>
                </a:solidFill>
                <a:latin typeface="Raleway" panose="020B0003030101060003" pitchFamily="34" charset="0"/>
              </a:rPr>
              <a:t>k-means </a:t>
            </a:r>
            <a:r>
              <a:rPr lang="en-US" altLang="zh-CN" sz="3200" dirty="0" smtClean="0">
                <a:solidFill>
                  <a:schemeClr val="bg1">
                    <a:lumMod val="50000"/>
                  </a:schemeClr>
                </a:solidFill>
                <a:latin typeface="Raleway" panose="020B0003030101060003" pitchFamily="34" charset="0"/>
              </a:rPr>
              <a:t>clustering</a:t>
            </a:r>
            <a:endParaRPr lang="id-ID" sz="3200" dirty="0">
              <a:solidFill>
                <a:schemeClr val="bg1">
                  <a:lumMod val="50000"/>
                </a:schemeClr>
              </a:solidFill>
              <a:latin typeface="Raleway" panose="020B0003030101060003" pitchFamily="34" charset="0"/>
            </a:endParaRPr>
          </a:p>
        </p:txBody>
      </p:sp>
      <p:pic>
        <p:nvPicPr>
          <p:cNvPr id="2" name="Picture 1">
            <a:extLst>
              <a:ext uri="{FF2B5EF4-FFF2-40B4-BE49-F238E27FC236}">
                <a16:creationId xmlns:a16="http://schemas.microsoft.com/office/drawing/2014/main" xmlns="" id="{CB7C0AE3-DD71-B843-9991-31BAF834C76B}"/>
              </a:ext>
            </a:extLst>
          </p:cNvPr>
          <p:cNvPicPr>
            <a:picLocks noChangeAspect="1"/>
          </p:cNvPicPr>
          <p:nvPr/>
        </p:nvPicPr>
        <p:blipFill>
          <a:blip r:embed="rId2" cstate="print"/>
          <a:stretch>
            <a:fillRect/>
          </a:stretch>
        </p:blipFill>
        <p:spPr>
          <a:xfrm>
            <a:off x="365577" y="792787"/>
            <a:ext cx="5790293" cy="2429383"/>
          </a:xfrm>
          <a:prstGeom prst="rect">
            <a:avLst/>
          </a:prstGeom>
        </p:spPr>
      </p:pic>
      <p:pic>
        <p:nvPicPr>
          <p:cNvPr id="5" name="Picture 4">
            <a:extLst>
              <a:ext uri="{FF2B5EF4-FFF2-40B4-BE49-F238E27FC236}">
                <a16:creationId xmlns:a16="http://schemas.microsoft.com/office/drawing/2014/main" xmlns="" id="{1EE2549B-6687-8246-8ACC-29697AE87EC4}"/>
              </a:ext>
            </a:extLst>
          </p:cNvPr>
          <p:cNvPicPr>
            <a:picLocks noChangeAspect="1"/>
          </p:cNvPicPr>
          <p:nvPr/>
        </p:nvPicPr>
        <p:blipFill>
          <a:blip r:embed="rId3" cstate="print"/>
          <a:stretch>
            <a:fillRect/>
          </a:stretch>
        </p:blipFill>
        <p:spPr>
          <a:xfrm>
            <a:off x="344259" y="3419050"/>
            <a:ext cx="5392511" cy="2197979"/>
          </a:xfrm>
          <a:prstGeom prst="rect">
            <a:avLst/>
          </a:prstGeom>
        </p:spPr>
      </p:pic>
      <p:pic>
        <p:nvPicPr>
          <p:cNvPr id="10" name="Picture 9">
            <a:extLst>
              <a:ext uri="{FF2B5EF4-FFF2-40B4-BE49-F238E27FC236}">
                <a16:creationId xmlns:a16="http://schemas.microsoft.com/office/drawing/2014/main" xmlns="" id="{E3EAFD61-55F5-2F42-8927-FEE3CDDD07D8}"/>
              </a:ext>
            </a:extLst>
          </p:cNvPr>
          <p:cNvPicPr>
            <a:picLocks noChangeAspect="1"/>
          </p:cNvPicPr>
          <p:nvPr/>
        </p:nvPicPr>
        <p:blipFill>
          <a:blip r:embed="rId4" cstate="print"/>
          <a:stretch>
            <a:fillRect/>
          </a:stretch>
        </p:blipFill>
        <p:spPr>
          <a:xfrm>
            <a:off x="6574971" y="2626632"/>
            <a:ext cx="5529036" cy="4089374"/>
          </a:xfrm>
          <a:prstGeom prst="rect">
            <a:avLst/>
          </a:prstGeom>
        </p:spPr>
      </p:pic>
      <p:pic>
        <p:nvPicPr>
          <p:cNvPr id="11" name="Picture 10">
            <a:extLst>
              <a:ext uri="{FF2B5EF4-FFF2-40B4-BE49-F238E27FC236}">
                <a16:creationId xmlns:a16="http://schemas.microsoft.com/office/drawing/2014/main" xmlns="" id="{EBB2BE1F-C32B-044A-AE51-024556CDDEE3}"/>
              </a:ext>
            </a:extLst>
          </p:cNvPr>
          <p:cNvPicPr>
            <a:picLocks noChangeAspect="1"/>
          </p:cNvPicPr>
          <p:nvPr/>
        </p:nvPicPr>
        <p:blipFill>
          <a:blip r:embed="rId5" cstate="print"/>
          <a:stretch>
            <a:fillRect/>
          </a:stretch>
        </p:blipFill>
        <p:spPr>
          <a:xfrm>
            <a:off x="7370634" y="1877332"/>
            <a:ext cx="4394200" cy="749300"/>
          </a:xfrm>
          <a:prstGeom prst="rect">
            <a:avLst/>
          </a:prstGeom>
        </p:spPr>
      </p:pic>
      <p:pic>
        <p:nvPicPr>
          <p:cNvPr id="12" name="Picture 11">
            <a:extLst>
              <a:ext uri="{FF2B5EF4-FFF2-40B4-BE49-F238E27FC236}">
                <a16:creationId xmlns:a16="http://schemas.microsoft.com/office/drawing/2014/main" xmlns="" id="{CB223535-2B0B-A54F-8980-C859305C7480}"/>
              </a:ext>
            </a:extLst>
          </p:cNvPr>
          <p:cNvPicPr>
            <a:picLocks noChangeAspect="1"/>
          </p:cNvPicPr>
          <p:nvPr/>
        </p:nvPicPr>
        <p:blipFill>
          <a:blip r:embed="rId6" cstate="print"/>
          <a:stretch>
            <a:fillRect/>
          </a:stretch>
        </p:blipFill>
        <p:spPr>
          <a:xfrm>
            <a:off x="344259" y="5727220"/>
            <a:ext cx="3228868" cy="988786"/>
          </a:xfrm>
          <a:prstGeom prst="rect">
            <a:avLst/>
          </a:prstGeom>
        </p:spPr>
      </p:pic>
    </p:spTree>
    <p:extLst>
      <p:ext uri="{BB962C8B-B14F-4D97-AF65-F5344CB8AC3E}">
        <p14:creationId xmlns:p14="http://schemas.microsoft.com/office/powerpoint/2010/main" xmlns="" val="20857814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25994" y="2830855"/>
            <a:ext cx="3148940" cy="923330"/>
          </a:xfrm>
          <a:prstGeom prst="rect">
            <a:avLst/>
          </a:prstGeom>
          <a:noFill/>
        </p:spPr>
        <p:txBody>
          <a:bodyPr wrap="none" lIns="91440" tIns="45720" rIns="91440" bIns="45720">
            <a:spAutoFit/>
          </a:bodyPr>
          <a:lstStyle/>
          <a:p>
            <a:pPr algn="ctr"/>
            <a:r>
              <a:rPr lang="en-US" altLang="zh-CN" sz="5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Thank You</a:t>
            </a:r>
            <a:endParaRPr lang="zh-CN" alt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743236" y="1938468"/>
            <a:ext cx="3983976" cy="338554"/>
          </a:xfrm>
          <a:prstGeom prst="rect">
            <a:avLst/>
          </a:prstGeom>
          <a:noFill/>
        </p:spPr>
        <p:txBody>
          <a:bodyPr wrap="none">
            <a:spAutoFit/>
          </a:bodyPr>
          <a:lstStyle/>
          <a:p>
            <a:r>
              <a:rPr lang="en-US" sz="1600" dirty="0">
                <a:solidFill>
                  <a:schemeClr val="bg1">
                    <a:lumMod val="65000"/>
                  </a:schemeClr>
                </a:solidFill>
                <a:latin typeface="Raleway" panose="020B0003030101060003" pitchFamily="34" charset="0"/>
              </a:rPr>
              <a:t>We analysis 11 attributes of 2017 dataset</a:t>
            </a:r>
          </a:p>
        </p:txBody>
      </p:sp>
      <p:sp>
        <p:nvSpPr>
          <p:cNvPr id="4" name="TextBox 3"/>
          <p:cNvSpPr txBox="1"/>
          <p:nvPr/>
        </p:nvSpPr>
        <p:spPr>
          <a:xfrm>
            <a:off x="743236" y="1421788"/>
            <a:ext cx="2417650"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Data Details</a:t>
            </a:r>
            <a:endParaRPr lang="id-ID" sz="3200" dirty="0">
              <a:solidFill>
                <a:schemeClr val="bg1">
                  <a:lumMod val="50000"/>
                </a:schemeClr>
              </a:solidFill>
              <a:latin typeface="Raleway" panose="020B0003030101060003" pitchFamily="34" charset="0"/>
            </a:endParaRPr>
          </a:p>
        </p:txBody>
      </p:sp>
      <p:graphicFrame>
        <p:nvGraphicFramePr>
          <p:cNvPr id="2" name="Table 1">
            <a:extLst>
              <a:ext uri="{FF2B5EF4-FFF2-40B4-BE49-F238E27FC236}">
                <a16:creationId xmlns:a16="http://schemas.microsoft.com/office/drawing/2014/main" xmlns="" id="{FDC007CF-3FA2-4790-B3F2-3E51EE73AC3A}"/>
              </a:ext>
            </a:extLst>
          </p:cNvPr>
          <p:cNvGraphicFramePr>
            <a:graphicFrameLocks noGrp="1"/>
          </p:cNvGraphicFramePr>
          <p:nvPr>
            <p:extLst>
              <p:ext uri="{D42A27DB-BD31-4B8C-83A1-F6EECF244321}">
                <p14:modId xmlns:p14="http://schemas.microsoft.com/office/powerpoint/2010/main" xmlns="" val="3344757508"/>
              </p:ext>
            </p:extLst>
          </p:nvPr>
        </p:nvGraphicFramePr>
        <p:xfrm>
          <a:off x="1773046" y="2646120"/>
          <a:ext cx="8128000" cy="25958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xmlns="" val="203748814"/>
                    </a:ext>
                  </a:extLst>
                </a:gridCol>
                <a:gridCol w="2032000">
                  <a:extLst>
                    <a:ext uri="{9D8B030D-6E8A-4147-A177-3AD203B41FA5}">
                      <a16:colId xmlns:a16="http://schemas.microsoft.com/office/drawing/2014/main" xmlns="" val="2371809192"/>
                    </a:ext>
                  </a:extLst>
                </a:gridCol>
                <a:gridCol w="2032000">
                  <a:extLst>
                    <a:ext uri="{9D8B030D-6E8A-4147-A177-3AD203B41FA5}">
                      <a16:colId xmlns:a16="http://schemas.microsoft.com/office/drawing/2014/main" xmlns="" val="2034324503"/>
                    </a:ext>
                  </a:extLst>
                </a:gridCol>
                <a:gridCol w="2032000">
                  <a:extLst>
                    <a:ext uri="{9D8B030D-6E8A-4147-A177-3AD203B41FA5}">
                      <a16:colId xmlns:a16="http://schemas.microsoft.com/office/drawing/2014/main" xmlns="" val="2538650376"/>
                    </a:ext>
                  </a:extLst>
                </a:gridCol>
              </a:tblGrid>
              <a:tr h="370840">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extLst>
                  <a:ext uri="{0D108BD9-81ED-4DB2-BD59-A6C34878D82A}">
                    <a16:rowId xmlns:a16="http://schemas.microsoft.com/office/drawing/2014/main" xmlns="" val="1586908343"/>
                  </a:ext>
                </a:extLst>
              </a:tr>
              <a:tr h="370840">
                <a:tc>
                  <a:txBody>
                    <a:bodyPr/>
                    <a:lstStyle/>
                    <a:p>
                      <a:r>
                        <a:rPr lang="en-US" sz="1800" b="0" i="0" kern="1200" dirty="0" err="1">
                          <a:solidFill>
                            <a:schemeClr val="dk1"/>
                          </a:solidFill>
                          <a:effectLst/>
                          <a:latin typeface="+mn-lt"/>
                          <a:ea typeface="+mn-ea"/>
                          <a:cs typeface="+mn-cs"/>
                        </a:rPr>
                        <a:t>acousticness</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loudness</a:t>
                      </a:r>
                      <a:endParaRPr lang="en-US" dirty="0"/>
                    </a:p>
                  </a:txBody>
                  <a:tcPr/>
                </a:tc>
                <a:tc>
                  <a:txBody>
                    <a:bodyPr/>
                    <a:lstStyle/>
                    <a:p>
                      <a:r>
                        <a:rPr lang="en-US" dirty="0"/>
                        <a:t>float</a:t>
                      </a:r>
                    </a:p>
                  </a:txBody>
                  <a:tcPr/>
                </a:tc>
                <a:extLst>
                  <a:ext uri="{0D108BD9-81ED-4DB2-BD59-A6C34878D82A}">
                    <a16:rowId xmlns:a16="http://schemas.microsoft.com/office/drawing/2014/main" xmlns="" val="1293937763"/>
                  </a:ext>
                </a:extLst>
              </a:tr>
              <a:tr h="370840">
                <a:tc>
                  <a:txBody>
                    <a:bodyPr/>
                    <a:lstStyle/>
                    <a:p>
                      <a:r>
                        <a:rPr lang="en-US" dirty="0"/>
                        <a:t>danceability</a:t>
                      </a:r>
                    </a:p>
                  </a:txBody>
                  <a:tcPr/>
                </a:tc>
                <a:tc>
                  <a:txBody>
                    <a:bodyPr/>
                    <a:lstStyle/>
                    <a:p>
                      <a:r>
                        <a:rPr lang="en-US" dirty="0"/>
                        <a:t>float</a:t>
                      </a:r>
                    </a:p>
                  </a:txBody>
                  <a:tcPr/>
                </a:tc>
                <a:tc>
                  <a:txBody>
                    <a:bodyPr/>
                    <a:lstStyle/>
                    <a:p>
                      <a:r>
                        <a:rPr lang="en-US" dirty="0" err="1"/>
                        <a:t>duration_ms</a:t>
                      </a:r>
                      <a:endParaRPr lang="en-US" dirty="0"/>
                    </a:p>
                  </a:txBody>
                  <a:tcPr/>
                </a:tc>
                <a:tc>
                  <a:txBody>
                    <a:bodyPr/>
                    <a:lstStyle/>
                    <a:p>
                      <a:r>
                        <a:rPr lang="en-US" dirty="0"/>
                        <a:t>int</a:t>
                      </a:r>
                    </a:p>
                  </a:txBody>
                  <a:tcPr/>
                </a:tc>
                <a:extLst>
                  <a:ext uri="{0D108BD9-81ED-4DB2-BD59-A6C34878D82A}">
                    <a16:rowId xmlns:a16="http://schemas.microsoft.com/office/drawing/2014/main" xmlns="" val="2481248469"/>
                  </a:ext>
                </a:extLst>
              </a:tr>
              <a:tr h="370840">
                <a:tc>
                  <a:txBody>
                    <a:bodyPr/>
                    <a:lstStyle/>
                    <a:p>
                      <a:r>
                        <a:rPr lang="en-US" sz="1800" b="0" i="0" kern="1200" dirty="0">
                          <a:solidFill>
                            <a:schemeClr val="dk1"/>
                          </a:solidFill>
                          <a:effectLst/>
                          <a:latin typeface="+mn-lt"/>
                          <a:ea typeface="+mn-ea"/>
                          <a:cs typeface="+mn-cs"/>
                        </a:rPr>
                        <a:t>tempo</a:t>
                      </a:r>
                      <a:endParaRPr lang="en-US" dirty="0"/>
                    </a:p>
                  </a:txBody>
                  <a:tcPr/>
                </a:tc>
                <a:tc>
                  <a:txBody>
                    <a:bodyPr/>
                    <a:lstStyle/>
                    <a:p>
                      <a:r>
                        <a:rPr lang="en-US" dirty="0"/>
                        <a:t>float</a:t>
                      </a:r>
                    </a:p>
                  </a:txBody>
                  <a:tcPr/>
                </a:tc>
                <a:tc>
                  <a:txBody>
                    <a:bodyPr/>
                    <a:lstStyle/>
                    <a:p>
                      <a:r>
                        <a:rPr lang="en-US" sz="1800" b="0" i="0" kern="1200" dirty="0" err="1">
                          <a:solidFill>
                            <a:schemeClr val="dk1"/>
                          </a:solidFill>
                          <a:effectLst/>
                          <a:latin typeface="+mn-lt"/>
                          <a:ea typeface="+mn-ea"/>
                          <a:cs typeface="+mn-cs"/>
                        </a:rPr>
                        <a:t>speechiness</a:t>
                      </a:r>
                      <a:endParaRPr lang="en-US" dirty="0"/>
                    </a:p>
                  </a:txBody>
                  <a:tcPr/>
                </a:tc>
                <a:tc>
                  <a:txBody>
                    <a:bodyPr/>
                    <a:lstStyle/>
                    <a:p>
                      <a:r>
                        <a:rPr lang="en-US" dirty="0"/>
                        <a:t>float</a:t>
                      </a:r>
                    </a:p>
                  </a:txBody>
                  <a:tcPr/>
                </a:tc>
                <a:extLst>
                  <a:ext uri="{0D108BD9-81ED-4DB2-BD59-A6C34878D82A}">
                    <a16:rowId xmlns:a16="http://schemas.microsoft.com/office/drawing/2014/main" xmlns="" val="2338299423"/>
                  </a:ext>
                </a:extLst>
              </a:tr>
              <a:tr h="370840">
                <a:tc>
                  <a:txBody>
                    <a:bodyPr/>
                    <a:lstStyle/>
                    <a:p>
                      <a:r>
                        <a:rPr lang="en-US" sz="1800" b="0" i="0" kern="1200" dirty="0">
                          <a:solidFill>
                            <a:schemeClr val="dk1"/>
                          </a:solidFill>
                          <a:effectLst/>
                          <a:latin typeface="+mn-lt"/>
                          <a:ea typeface="+mn-ea"/>
                          <a:cs typeface="+mn-cs"/>
                        </a:rPr>
                        <a:t>energy</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liveness</a:t>
                      </a:r>
                      <a:endParaRPr lang="en-US" dirty="0"/>
                    </a:p>
                  </a:txBody>
                  <a:tcPr/>
                </a:tc>
                <a:tc>
                  <a:txBody>
                    <a:bodyPr/>
                    <a:lstStyle/>
                    <a:p>
                      <a:r>
                        <a:rPr lang="en-US" altLang="zh-CN" dirty="0"/>
                        <a:t>f</a:t>
                      </a:r>
                      <a:r>
                        <a:rPr lang="en-US" dirty="0"/>
                        <a:t>loat</a:t>
                      </a:r>
                    </a:p>
                  </a:txBody>
                  <a:tcPr/>
                </a:tc>
                <a:extLst>
                  <a:ext uri="{0D108BD9-81ED-4DB2-BD59-A6C34878D82A}">
                    <a16:rowId xmlns:a16="http://schemas.microsoft.com/office/drawing/2014/main" xmlns="" val="542429402"/>
                  </a:ext>
                </a:extLst>
              </a:tr>
              <a:tr h="370840">
                <a:tc>
                  <a:txBody>
                    <a:bodyPr/>
                    <a:lstStyle/>
                    <a:p>
                      <a:r>
                        <a:rPr lang="en-US" sz="1800" b="0" i="0" kern="1200" dirty="0" err="1">
                          <a:solidFill>
                            <a:schemeClr val="dk1"/>
                          </a:solidFill>
                          <a:effectLst/>
                          <a:latin typeface="+mn-lt"/>
                          <a:ea typeface="+mn-ea"/>
                          <a:cs typeface="+mn-cs"/>
                        </a:rPr>
                        <a:t>instrumentalness</a:t>
                      </a:r>
                      <a:endParaRPr lang="en-US" dirty="0"/>
                    </a:p>
                  </a:txBody>
                  <a:tcPr/>
                </a:tc>
                <a:tc>
                  <a:txBody>
                    <a:bodyPr/>
                    <a:lstStyle/>
                    <a:p>
                      <a:r>
                        <a:rPr lang="en-US" dirty="0"/>
                        <a:t>float</a:t>
                      </a:r>
                    </a:p>
                  </a:txBody>
                  <a:tcPr/>
                </a:tc>
                <a:tc>
                  <a:txBody>
                    <a:bodyPr/>
                    <a:lstStyle/>
                    <a:p>
                      <a:r>
                        <a:rPr lang="en-US" sz="1800" b="0" i="0" kern="1200" dirty="0">
                          <a:solidFill>
                            <a:schemeClr val="dk1"/>
                          </a:solidFill>
                          <a:effectLst/>
                          <a:latin typeface="+mn-lt"/>
                          <a:ea typeface="+mn-ea"/>
                          <a:cs typeface="+mn-cs"/>
                        </a:rPr>
                        <a:t>valence</a:t>
                      </a:r>
                      <a:endParaRPr lang="en-US" dirty="0"/>
                    </a:p>
                  </a:txBody>
                  <a:tcPr/>
                </a:tc>
                <a:tc>
                  <a:txBody>
                    <a:bodyPr/>
                    <a:lstStyle/>
                    <a:p>
                      <a:r>
                        <a:rPr lang="en-US" dirty="0"/>
                        <a:t>float</a:t>
                      </a:r>
                    </a:p>
                  </a:txBody>
                  <a:tcPr/>
                </a:tc>
                <a:extLst>
                  <a:ext uri="{0D108BD9-81ED-4DB2-BD59-A6C34878D82A}">
                    <a16:rowId xmlns:a16="http://schemas.microsoft.com/office/drawing/2014/main" xmlns="" val="738219331"/>
                  </a:ext>
                </a:extLst>
              </a:tr>
              <a:tr h="370840">
                <a:tc>
                  <a:txBody>
                    <a:bodyPr/>
                    <a:lstStyle/>
                    <a:p>
                      <a:r>
                        <a:rPr lang="en-US" sz="1800" b="0" i="0" kern="1200" dirty="0">
                          <a:solidFill>
                            <a:schemeClr val="dk1"/>
                          </a:solidFill>
                          <a:effectLst/>
                          <a:latin typeface="+mn-lt"/>
                          <a:ea typeface="+mn-ea"/>
                          <a:cs typeface="+mn-cs"/>
                        </a:rPr>
                        <a:t>key</a:t>
                      </a:r>
                      <a:endParaRPr lang="en-US" dirty="0"/>
                    </a:p>
                  </a:txBody>
                  <a:tcPr/>
                </a:tc>
                <a:tc>
                  <a:txBody>
                    <a:bodyPr/>
                    <a:lstStyle/>
                    <a:p>
                      <a:r>
                        <a:rPr lang="en-US" sz="1800" b="0" i="0" kern="1200" dirty="0">
                          <a:solidFill>
                            <a:schemeClr val="dk1"/>
                          </a:solidFill>
                          <a:effectLst/>
                          <a:latin typeface="+mn-lt"/>
                          <a:ea typeface="+mn-ea"/>
                          <a:cs typeface="+mn-cs"/>
                        </a:rPr>
                        <a:t>int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802900203"/>
                  </a:ext>
                </a:extLst>
              </a:tr>
            </a:tbl>
          </a:graphicData>
        </a:graphic>
      </p:graphicFrame>
    </p:spTree>
    <p:extLst>
      <p:ext uri="{BB962C8B-B14F-4D97-AF65-F5344CB8AC3E}">
        <p14:creationId xmlns:p14="http://schemas.microsoft.com/office/powerpoint/2010/main" xmlns="" val="32188624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6604" y="1943607"/>
            <a:ext cx="3196709" cy="338554"/>
          </a:xfrm>
          <a:prstGeom prst="rect">
            <a:avLst/>
          </a:prstGeom>
          <a:noFill/>
        </p:spPr>
        <p:txBody>
          <a:bodyPr wrap="none">
            <a:spAutoFit/>
          </a:bodyPr>
          <a:lstStyle/>
          <a:p>
            <a:r>
              <a:rPr lang="en-US" altLang="zh-CN" sz="1600" dirty="0">
                <a:solidFill>
                  <a:schemeClr val="bg1">
                    <a:lumMod val="65000"/>
                  </a:schemeClr>
                </a:solidFill>
                <a:latin typeface="Raleway" panose="020B0003030101060003" pitchFamily="34" charset="0"/>
              </a:rPr>
              <a:t>Other 4</a:t>
            </a:r>
            <a:r>
              <a:rPr lang="en-US" sz="1600" dirty="0">
                <a:solidFill>
                  <a:schemeClr val="bg1">
                    <a:lumMod val="65000"/>
                  </a:schemeClr>
                </a:solidFill>
                <a:latin typeface="Raleway" panose="020B0003030101060003" pitchFamily="34" charset="0"/>
              </a:rPr>
              <a:t> </a:t>
            </a:r>
            <a:r>
              <a:rPr lang="en-US" altLang="zh-CN" sz="1600" dirty="0">
                <a:solidFill>
                  <a:schemeClr val="bg1">
                    <a:lumMod val="65000"/>
                  </a:schemeClr>
                </a:solidFill>
                <a:latin typeface="Raleway" panose="020B0003030101060003" pitchFamily="34" charset="0"/>
              </a:rPr>
              <a:t>features</a:t>
            </a:r>
            <a:r>
              <a:rPr lang="en-US" sz="1600" dirty="0">
                <a:solidFill>
                  <a:schemeClr val="bg1">
                    <a:lumMod val="65000"/>
                  </a:schemeClr>
                </a:solidFill>
                <a:latin typeface="Raleway" panose="020B0003030101060003" pitchFamily="34" charset="0"/>
              </a:rPr>
              <a:t> of 2017 dataset</a:t>
            </a:r>
          </a:p>
        </p:txBody>
      </p:sp>
      <p:sp>
        <p:nvSpPr>
          <p:cNvPr id="4" name="TextBox 3"/>
          <p:cNvSpPr txBox="1"/>
          <p:nvPr/>
        </p:nvSpPr>
        <p:spPr>
          <a:xfrm>
            <a:off x="716604" y="1426927"/>
            <a:ext cx="2417650" cy="584775"/>
          </a:xfrm>
          <a:prstGeom prst="rect">
            <a:avLst/>
          </a:prstGeom>
          <a:noFill/>
        </p:spPr>
        <p:txBody>
          <a:bodyPr wrap="none" rtlCol="0">
            <a:spAutoFit/>
          </a:bodyPr>
          <a:lstStyle/>
          <a:p>
            <a:r>
              <a:rPr lang="en-US" sz="3200" dirty="0">
                <a:solidFill>
                  <a:schemeClr val="bg1">
                    <a:lumMod val="50000"/>
                  </a:schemeClr>
                </a:solidFill>
                <a:latin typeface="Raleway" panose="020B0003030101060003" pitchFamily="34" charset="0"/>
              </a:rPr>
              <a:t>Data Details</a:t>
            </a:r>
            <a:endParaRPr lang="id-ID" sz="3200" dirty="0">
              <a:solidFill>
                <a:schemeClr val="bg1">
                  <a:lumMod val="50000"/>
                </a:schemeClr>
              </a:solidFill>
              <a:latin typeface="Raleway" panose="020B0003030101060003" pitchFamily="34" charset="0"/>
            </a:endParaRPr>
          </a:p>
        </p:txBody>
      </p:sp>
      <p:graphicFrame>
        <p:nvGraphicFramePr>
          <p:cNvPr id="6" name="Table 5">
            <a:extLst>
              <a:ext uri="{FF2B5EF4-FFF2-40B4-BE49-F238E27FC236}">
                <a16:creationId xmlns:a16="http://schemas.microsoft.com/office/drawing/2014/main" xmlns="" id="{5BC3847D-3E39-4D8F-A5E2-93704D27EE44}"/>
              </a:ext>
            </a:extLst>
          </p:cNvPr>
          <p:cNvGraphicFramePr>
            <a:graphicFrameLocks noGrp="1"/>
          </p:cNvGraphicFramePr>
          <p:nvPr>
            <p:extLst>
              <p:ext uri="{D42A27DB-BD31-4B8C-83A1-F6EECF244321}">
                <p14:modId xmlns:p14="http://schemas.microsoft.com/office/powerpoint/2010/main" xmlns="" val="25824071"/>
              </p:ext>
            </p:extLst>
          </p:nvPr>
        </p:nvGraphicFramePr>
        <p:xfrm>
          <a:off x="1925429" y="2798841"/>
          <a:ext cx="8128000" cy="18491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xmlns="" val="2706538044"/>
                    </a:ext>
                  </a:extLst>
                </a:gridCol>
                <a:gridCol w="4064000">
                  <a:extLst>
                    <a:ext uri="{9D8B030D-6E8A-4147-A177-3AD203B41FA5}">
                      <a16:colId xmlns:a16="http://schemas.microsoft.com/office/drawing/2014/main" xmlns="" val="2578925031"/>
                    </a:ext>
                  </a:extLst>
                </a:gridCol>
              </a:tblGrid>
              <a:tr h="0">
                <a:tc>
                  <a:txBody>
                    <a:bodyPr/>
                    <a:lstStyle/>
                    <a:p>
                      <a:r>
                        <a:rPr lang="en-US" dirty="0"/>
                        <a:t>Key</a:t>
                      </a:r>
                    </a:p>
                  </a:txBody>
                  <a:tcPr>
                    <a:solidFill>
                      <a:srgbClr val="FA4444"/>
                    </a:solidFill>
                  </a:tcPr>
                </a:tc>
                <a:tc>
                  <a:txBody>
                    <a:bodyPr/>
                    <a:lstStyle/>
                    <a:p>
                      <a:r>
                        <a:rPr lang="en-US" dirty="0"/>
                        <a:t>VALUE TYPE</a:t>
                      </a:r>
                    </a:p>
                  </a:txBody>
                  <a:tcPr>
                    <a:solidFill>
                      <a:srgbClr val="FA4444"/>
                    </a:solidFill>
                  </a:tcPr>
                </a:tc>
                <a:extLst>
                  <a:ext uri="{0D108BD9-81ED-4DB2-BD59-A6C34878D82A}">
                    <a16:rowId xmlns:a16="http://schemas.microsoft.com/office/drawing/2014/main" xmlns="" val="863795267"/>
                  </a:ext>
                </a:extLst>
              </a:tr>
              <a:tr h="370840">
                <a:tc>
                  <a:txBody>
                    <a:bodyPr/>
                    <a:lstStyle/>
                    <a:p>
                      <a:r>
                        <a:rPr lang="en-US" sz="1800" b="0" i="0" kern="1200" dirty="0">
                          <a:solidFill>
                            <a:schemeClr val="dk1"/>
                          </a:solidFill>
                          <a:effectLst/>
                          <a:latin typeface="+mn-lt"/>
                          <a:ea typeface="+mn-ea"/>
                          <a:cs typeface="+mn-cs"/>
                        </a:rPr>
                        <a:t>target</a:t>
                      </a:r>
                      <a:endParaRPr lang="en-US" dirty="0"/>
                    </a:p>
                  </a:txBody>
                  <a:tcPr/>
                </a:tc>
                <a:tc>
                  <a:txBody>
                    <a:bodyPr/>
                    <a:lstStyle/>
                    <a:p>
                      <a:r>
                        <a:rPr lang="en-US" dirty="0"/>
                        <a:t>int</a:t>
                      </a:r>
                    </a:p>
                  </a:txBody>
                  <a:tcPr/>
                </a:tc>
                <a:extLst>
                  <a:ext uri="{0D108BD9-81ED-4DB2-BD59-A6C34878D82A}">
                    <a16:rowId xmlns:a16="http://schemas.microsoft.com/office/drawing/2014/main" xmlns="" val="3108207987"/>
                  </a:ext>
                </a:extLst>
              </a:tr>
              <a:tr h="370840">
                <a:tc>
                  <a:txBody>
                    <a:bodyPr/>
                    <a:lstStyle/>
                    <a:p>
                      <a:r>
                        <a:rPr lang="en-US" sz="1800" b="0" i="0" kern="1200" dirty="0" err="1">
                          <a:solidFill>
                            <a:schemeClr val="dk1"/>
                          </a:solidFill>
                          <a:effectLst/>
                          <a:latin typeface="+mn-lt"/>
                          <a:ea typeface="+mn-ea"/>
                          <a:cs typeface="+mn-cs"/>
                        </a:rPr>
                        <a:t>song_title</a:t>
                      </a:r>
                      <a:endParaRPr lang="en-US" dirty="0"/>
                    </a:p>
                  </a:txBody>
                  <a:tcPr/>
                </a:tc>
                <a:tc>
                  <a:txBody>
                    <a:bodyPr/>
                    <a:lstStyle/>
                    <a:p>
                      <a:r>
                        <a:rPr lang="en-US" dirty="0" err="1"/>
                        <a:t>chr</a:t>
                      </a:r>
                      <a:endParaRPr lang="en-US" dirty="0"/>
                    </a:p>
                  </a:txBody>
                  <a:tcPr/>
                </a:tc>
                <a:extLst>
                  <a:ext uri="{0D108BD9-81ED-4DB2-BD59-A6C34878D82A}">
                    <a16:rowId xmlns:a16="http://schemas.microsoft.com/office/drawing/2014/main" xmlns="" val="532355082"/>
                  </a:ext>
                </a:extLst>
              </a:tr>
              <a:tr h="370840">
                <a:tc>
                  <a:txBody>
                    <a:bodyPr/>
                    <a:lstStyle/>
                    <a:p>
                      <a:r>
                        <a:rPr lang="en-US" sz="1800" b="0" i="0" kern="1200" dirty="0">
                          <a:solidFill>
                            <a:schemeClr val="dk1"/>
                          </a:solidFill>
                          <a:effectLst/>
                          <a:latin typeface="+mn-lt"/>
                          <a:ea typeface="+mn-ea"/>
                          <a:cs typeface="+mn-cs"/>
                        </a:rPr>
                        <a:t>artist</a:t>
                      </a:r>
                      <a:endParaRPr lang="en-US" dirty="0"/>
                    </a:p>
                  </a:txBody>
                  <a:tcPr/>
                </a:tc>
                <a:tc>
                  <a:txBody>
                    <a:bodyPr/>
                    <a:lstStyle/>
                    <a:p>
                      <a:r>
                        <a:rPr lang="en-US" dirty="0" err="1"/>
                        <a:t>chr</a:t>
                      </a:r>
                      <a:endParaRPr lang="en-US" dirty="0"/>
                    </a:p>
                  </a:txBody>
                  <a:tcPr/>
                </a:tc>
                <a:extLst>
                  <a:ext uri="{0D108BD9-81ED-4DB2-BD59-A6C34878D82A}">
                    <a16:rowId xmlns:a16="http://schemas.microsoft.com/office/drawing/2014/main" xmlns="" val="2196220571"/>
                  </a:ext>
                </a:extLst>
              </a:tr>
              <a:tr h="370840">
                <a:tc>
                  <a:txBody>
                    <a:bodyPr/>
                    <a:lstStyle/>
                    <a:p>
                      <a:r>
                        <a:rPr lang="en-US" sz="1800" b="0" i="0" kern="1200" dirty="0">
                          <a:solidFill>
                            <a:schemeClr val="dk1"/>
                          </a:solidFill>
                          <a:effectLst/>
                          <a:latin typeface="+mn-lt"/>
                          <a:ea typeface="+mn-ea"/>
                          <a:cs typeface="+mn-cs"/>
                        </a:rPr>
                        <a:t>mode</a:t>
                      </a:r>
                      <a:endParaRPr lang="en-US" dirty="0"/>
                    </a:p>
                  </a:txBody>
                  <a:tcPr/>
                </a:tc>
                <a:tc>
                  <a:txBody>
                    <a:bodyPr/>
                    <a:lstStyle/>
                    <a:p>
                      <a:r>
                        <a:rPr lang="en-US" dirty="0"/>
                        <a:t>int</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5445893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5" name="Rectangle 4"/>
          <p:cNvSpPr/>
          <p:nvPr/>
        </p:nvSpPr>
        <p:spPr>
          <a:xfrm>
            <a:off x="777034" y="1921491"/>
            <a:ext cx="2170659" cy="338554"/>
          </a:xfrm>
          <a:prstGeom prst="rect">
            <a:avLst/>
          </a:prstGeom>
        </p:spPr>
        <p:txBody>
          <a:bodyPr wrap="none">
            <a:spAutoFit/>
          </a:bodyPr>
          <a:lstStyle/>
          <a:p>
            <a:r>
              <a:rPr lang="id-ID" sz="1600" dirty="0">
                <a:solidFill>
                  <a:schemeClr val="bg1">
                    <a:lumMod val="65000"/>
                  </a:schemeClr>
                </a:solidFill>
                <a:latin typeface="Raleway" panose="020B0003030101060003" pitchFamily="34" charset="0"/>
              </a:rPr>
              <a:t>Spotify Music Analysis</a:t>
            </a:r>
          </a:p>
        </p:txBody>
      </p:sp>
      <p:sp>
        <p:nvSpPr>
          <p:cNvPr id="4" name="TextBox 3"/>
          <p:cNvSpPr txBox="1"/>
          <p:nvPr/>
        </p:nvSpPr>
        <p:spPr>
          <a:xfrm>
            <a:off x="777034" y="1404811"/>
            <a:ext cx="3734740" cy="584775"/>
          </a:xfrm>
          <a:prstGeom prst="rect">
            <a:avLst/>
          </a:prstGeom>
          <a:noFill/>
        </p:spPr>
        <p:txBody>
          <a:bodyPr wrap="none" rtlCol="0">
            <a:spAutoFit/>
          </a:bodyPr>
          <a:lstStyle/>
          <a:p>
            <a:r>
              <a:rPr lang="id-ID" sz="3200" dirty="0">
                <a:solidFill>
                  <a:schemeClr val="bg1">
                    <a:lumMod val="50000"/>
                  </a:schemeClr>
                </a:solidFill>
                <a:latin typeface="Raleway" panose="020B0003030101060003" pitchFamily="34" charset="0"/>
              </a:rPr>
              <a:t>Research Questions</a:t>
            </a:r>
          </a:p>
        </p:txBody>
      </p:sp>
      <p:sp>
        <p:nvSpPr>
          <p:cNvPr id="13" name="TextBox 12"/>
          <p:cNvSpPr txBox="1"/>
          <p:nvPr/>
        </p:nvSpPr>
        <p:spPr>
          <a:xfrm>
            <a:off x="749738" y="2494609"/>
            <a:ext cx="10637932" cy="1015663"/>
          </a:xfrm>
          <a:prstGeom prst="rect">
            <a:avLst/>
          </a:prstGeom>
          <a:noFill/>
        </p:spPr>
        <p:txBody>
          <a:bodyPr wrap="square" rtlCol="0">
            <a:spAutoFit/>
          </a:bodyPr>
          <a:lstStyle/>
          <a:p>
            <a:pPr>
              <a:buClr>
                <a:srgbClr val="FF6D6D"/>
              </a:buClr>
            </a:pPr>
            <a:r>
              <a:rPr lang="en-US" sz="2000" dirty="0">
                <a:solidFill>
                  <a:schemeClr val="bg1">
                    <a:lumMod val="65000"/>
                  </a:schemeClr>
                </a:solidFill>
                <a:latin typeface="Raleway" panose="020B0003030101060003" pitchFamily="34" charset="0"/>
              </a:rPr>
              <a:t>The music has many different features, can we use these features to know that if there is a new song which someone likes it or not. We sought out to answer the following questions:</a:t>
            </a:r>
            <a:endParaRPr lang="en-US" sz="2000" b="1" dirty="0">
              <a:solidFill>
                <a:schemeClr val="bg1">
                  <a:lumMod val="65000"/>
                </a:schemeClr>
              </a:solidFill>
              <a:latin typeface="Raleway" panose="020B0003030101060003" pitchFamily="34" charset="0"/>
            </a:endParaRPr>
          </a:p>
        </p:txBody>
      </p:sp>
      <p:sp>
        <p:nvSpPr>
          <p:cNvPr id="6" name="TextBox 5">
            <a:extLst>
              <a:ext uri="{FF2B5EF4-FFF2-40B4-BE49-F238E27FC236}">
                <a16:creationId xmlns:a16="http://schemas.microsoft.com/office/drawing/2014/main" xmlns="" id="{263F8277-AF3D-4C1A-987C-659B13BE7BB3}"/>
              </a:ext>
            </a:extLst>
          </p:cNvPr>
          <p:cNvSpPr txBox="1"/>
          <p:nvPr/>
        </p:nvSpPr>
        <p:spPr>
          <a:xfrm>
            <a:off x="777034" y="3563337"/>
            <a:ext cx="10637932" cy="1754326"/>
          </a:xfrm>
          <a:prstGeom prst="rect">
            <a:avLst/>
          </a:prstGeom>
          <a:noFill/>
        </p:spPr>
        <p:txBody>
          <a:bodyPr wrap="square" rtlCol="0">
            <a:spAutoFit/>
          </a:bodyPr>
          <a:lstStyle/>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Are there specific relationships between those attributes? </a:t>
            </a:r>
          </a:p>
          <a:p>
            <a:pPr marL="342900" indent="-342900">
              <a:buClr>
                <a:srgbClr val="FF6D6D"/>
              </a:buClr>
              <a:buFont typeface="+mj-lt"/>
              <a:buAutoNum type="alphaUcPeriod"/>
            </a:pPr>
            <a:endParaRPr lang="en-US" dirty="0">
              <a:solidFill>
                <a:schemeClr val="bg1">
                  <a:lumMod val="65000"/>
                </a:schemeClr>
              </a:solidFill>
              <a:latin typeface="Raleway" panose="020B0003030101060003" pitchFamily="34" charset="0"/>
            </a:endParaRPr>
          </a:p>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Which methodology is the most accuracy one among those methodology?</a:t>
            </a:r>
          </a:p>
          <a:p>
            <a:pPr marL="342900" indent="-342900">
              <a:buClr>
                <a:srgbClr val="FF6D6D"/>
              </a:buClr>
              <a:buFont typeface="+mj-lt"/>
              <a:buAutoNum type="alphaUcPeriod"/>
            </a:pPr>
            <a:endParaRPr lang="en-US" dirty="0">
              <a:solidFill>
                <a:schemeClr val="bg1">
                  <a:lumMod val="65000"/>
                </a:schemeClr>
              </a:solidFill>
              <a:latin typeface="Raleway" panose="020B0003030101060003" pitchFamily="34" charset="0"/>
            </a:endParaRPr>
          </a:p>
          <a:p>
            <a:pPr marL="342900" indent="-342900">
              <a:buClr>
                <a:srgbClr val="FF6D6D"/>
              </a:buClr>
              <a:buFont typeface="+mj-lt"/>
              <a:buAutoNum type="alphaUcPeriod"/>
            </a:pPr>
            <a:r>
              <a:rPr lang="en-US" dirty="0">
                <a:solidFill>
                  <a:schemeClr val="bg1">
                    <a:lumMod val="65000"/>
                  </a:schemeClr>
                </a:solidFill>
                <a:latin typeface="Raleway" panose="020B0003030101060003" pitchFamily="34" charset="0"/>
              </a:rPr>
              <a:t>Can we give someone recommendation of songs which he or she may like based on these patterns?</a:t>
            </a:r>
          </a:p>
        </p:txBody>
      </p:sp>
    </p:spTree>
    <p:extLst>
      <p:ext uri="{BB962C8B-B14F-4D97-AF65-F5344CB8AC3E}">
        <p14:creationId xmlns:p14="http://schemas.microsoft.com/office/powerpoint/2010/main" xmlns="" val="3736872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3"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54455" y="418252"/>
            <a:ext cx="3866636" cy="769441"/>
          </a:xfrm>
          <a:prstGeom prst="rect">
            <a:avLst/>
          </a:prstGeom>
          <a:noFill/>
        </p:spPr>
        <p:txBody>
          <a:bodyPr wrap="none" rtlCol="0">
            <a:spAutoFit/>
          </a:bodyPr>
          <a:lstStyle/>
          <a:p>
            <a:r>
              <a:rPr lang="en-US" altLang="zh-CN" sz="4400" b="1" dirty="0">
                <a:solidFill>
                  <a:schemeClr val="bg1">
                    <a:lumMod val="50000"/>
                  </a:schemeClr>
                </a:solidFill>
                <a:latin typeface="Raleway" panose="020B0003030101060003" pitchFamily="34" charset="0"/>
              </a:rPr>
              <a:t>Data Analysis</a:t>
            </a:r>
            <a:endParaRPr lang="id-ID" sz="4400" b="1" dirty="0">
              <a:solidFill>
                <a:schemeClr val="bg1">
                  <a:lumMod val="50000"/>
                </a:schemeClr>
              </a:solidFill>
              <a:latin typeface="Raleway" panose="020B0003030101060003" pitchFamily="34" charset="0"/>
            </a:endParaRPr>
          </a:p>
        </p:txBody>
      </p:sp>
      <p:sp>
        <p:nvSpPr>
          <p:cNvPr id="6" name="Rectangle 5"/>
          <p:cNvSpPr txBox="1">
            <a:spLocks noChangeArrowheads="1"/>
          </p:cNvSpPr>
          <p:nvPr/>
        </p:nvSpPr>
        <p:spPr>
          <a:xfrm>
            <a:off x="685800" y="2661312"/>
            <a:ext cx="9618260" cy="3434687"/>
          </a:xfrm>
          <a:prstGeom prst="rect">
            <a:avLst/>
          </a:prstGeom>
        </p:spPr>
        <p:txBody>
          <a:bodyPr/>
          <a:lstStyle/>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chemeClr val="tx1"/>
                </a:solidFill>
                <a:effectLst/>
                <a:uLnTx/>
                <a:uFillTx/>
                <a:latin typeface="+mn-lt"/>
                <a:ea typeface="宋体" charset="-122"/>
                <a:cs typeface="+mn-cs"/>
              </a:rPr>
              <a:t>Basic analysis of song metadata taken from spotify. </a:t>
            </a:r>
          </a:p>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schemeClr val="tx1"/>
              </a:solidFill>
              <a:effectLst/>
              <a:uLnTx/>
              <a:uFillTx/>
              <a:latin typeface="+mn-lt"/>
              <a:ea typeface="宋体" charset="-122"/>
              <a:cs typeface="+mn-cs"/>
            </a:endParaRPr>
          </a:p>
          <a:p>
            <a:pPr marL="228584" marR="0" lvl="0" indent="-228584" algn="l" defTabSz="914332"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chemeClr val="tx1"/>
                </a:solidFill>
                <a:effectLst/>
                <a:uLnTx/>
                <a:uFillTx/>
                <a:latin typeface="+mn-lt"/>
                <a:ea typeface="宋体" charset="-122"/>
                <a:cs typeface="+mn-cs"/>
              </a:rPr>
              <a:t>The data contains numeric metrics generated by spotify which measure the songs' danceability, mood, liveness, etc</a:t>
            </a:r>
            <a:endParaRPr kumimoji="0" lang="zh-CN" altLang="en-US" sz="2800" b="0" i="0" u="none" strike="noStrike" kern="1200" cap="none" spc="0" normalizeH="0" baseline="0" noProof="0" dirty="0">
              <a:ln>
                <a:noFill/>
              </a:ln>
              <a:solidFill>
                <a:schemeClr val="tx1"/>
              </a:solidFill>
              <a:effectLst/>
              <a:uLnTx/>
              <a:uFillTx/>
              <a:latin typeface="+mn-lt"/>
              <a:ea typeface="宋体" charset="-122"/>
              <a:cs typeface="+mn-cs"/>
            </a:endParaRPr>
          </a:p>
        </p:txBody>
      </p:sp>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7034" y="500139"/>
            <a:ext cx="5868210" cy="584775"/>
          </a:xfrm>
          <a:prstGeom prst="rect">
            <a:avLst/>
          </a:prstGeom>
          <a:noFill/>
        </p:spPr>
        <p:txBody>
          <a:bodyPr wrap="none" rtlCol="0">
            <a:spAutoFit/>
          </a:bodyPr>
          <a:lstStyle/>
          <a:p>
            <a:r>
              <a:rPr lang="en-US" altLang="zh-CN" sz="3200" dirty="0">
                <a:ea typeface="宋体" charset="-122"/>
              </a:rPr>
              <a:t>Show Data </a:t>
            </a:r>
            <a:r>
              <a:rPr lang="zh-CN" altLang="en-US" sz="3200" dirty="0">
                <a:ea typeface="宋体" charset="-122"/>
              </a:rPr>
              <a:t>（</a:t>
            </a:r>
            <a:r>
              <a:rPr lang="en-US" altLang="zh-CN" sz="3200" dirty="0">
                <a:ea typeface="宋体" charset="-122"/>
              </a:rPr>
              <a:t>Data &amp; Data Head</a:t>
            </a:r>
            <a:r>
              <a:rPr lang="zh-CN" altLang="en-US" sz="3200" dirty="0">
                <a:ea typeface="宋体" charset="-122"/>
              </a:rPr>
              <a:t>）</a:t>
            </a:r>
            <a:endParaRPr lang="id-ID" sz="3200" dirty="0">
              <a:solidFill>
                <a:schemeClr val="bg1">
                  <a:lumMod val="50000"/>
                </a:schemeClr>
              </a:solidFill>
              <a:latin typeface="Raleway" panose="020B0003030101060003" pitchFamily="34" charset="0"/>
            </a:endParaRPr>
          </a:p>
        </p:txBody>
      </p:sp>
      <p:pic>
        <p:nvPicPr>
          <p:cNvPr id="6" name="Picture 2"/>
          <p:cNvPicPr>
            <a:picLocks noChangeAspect="1" noChangeArrowheads="1"/>
          </p:cNvPicPr>
          <p:nvPr/>
        </p:nvPicPr>
        <p:blipFill>
          <a:blip r:embed="rId2" cstate="print"/>
          <a:srcRect/>
          <a:stretch>
            <a:fillRect/>
          </a:stretch>
        </p:blipFill>
        <p:spPr>
          <a:xfrm>
            <a:off x="1274123" y="1758286"/>
            <a:ext cx="4794250" cy="4419600"/>
          </a:xfrm>
          <a:prstGeom prst="rect">
            <a:avLst/>
          </a:prstGeom>
        </p:spPr>
      </p:pic>
      <p:pic>
        <p:nvPicPr>
          <p:cNvPr id="11" name="Picture 2"/>
          <p:cNvPicPr>
            <a:picLocks noChangeAspect="1" noChangeArrowheads="1"/>
          </p:cNvPicPr>
          <p:nvPr/>
        </p:nvPicPr>
        <p:blipFill>
          <a:blip r:embed="rId3" cstate="print"/>
          <a:srcRect/>
          <a:stretch>
            <a:fillRect/>
          </a:stretch>
        </p:blipFill>
        <p:spPr>
          <a:xfrm>
            <a:off x="6191961" y="3267075"/>
            <a:ext cx="5467350" cy="1238250"/>
          </a:xfrm>
          <a:prstGeom prst="rect">
            <a:avLst/>
          </a:prstGeom>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7F7F7"/>
            </a:gs>
          </a:gsLst>
          <a:lin ang="5400000" scaled="0"/>
        </a:gradFill>
        <a:effectLst/>
      </p:bgPr>
    </p:bg>
    <p:spTree>
      <p:nvGrpSpPr>
        <p:cNvPr id="1" name=""/>
        <p:cNvGrpSpPr/>
        <p:nvPr/>
      </p:nvGrpSpPr>
      <p:grpSpPr>
        <a:xfrm>
          <a:off x="0" y="0"/>
          <a:ext cx="0" cy="0"/>
          <a:chOff x="0" y="0"/>
          <a:chExt cx="0" cy="0"/>
        </a:xfrm>
      </p:grpSpPr>
      <p:sp>
        <p:nvSpPr>
          <p:cNvPr id="9" name="TextBox 8"/>
          <p:cNvSpPr txBox="1"/>
          <p:nvPr/>
        </p:nvSpPr>
        <p:spPr>
          <a:xfrm>
            <a:off x="777034" y="500139"/>
            <a:ext cx="5256375" cy="584775"/>
          </a:xfrm>
          <a:prstGeom prst="rect">
            <a:avLst/>
          </a:prstGeom>
          <a:noFill/>
        </p:spPr>
        <p:txBody>
          <a:bodyPr wrap="none" rtlCol="0">
            <a:spAutoFit/>
          </a:bodyPr>
          <a:lstStyle/>
          <a:p>
            <a:r>
              <a:rPr lang="en-US" altLang="zh-CN" sz="3200" dirty="0">
                <a:solidFill>
                  <a:schemeClr val="bg1">
                    <a:lumMod val="50000"/>
                  </a:schemeClr>
                </a:solidFill>
                <a:latin typeface="Raleway" panose="020B0003030101060003" pitchFamily="34" charset="0"/>
              </a:rPr>
              <a:t>Mean Values——popular.py</a:t>
            </a:r>
            <a:endParaRPr lang="id-ID" sz="3200" dirty="0">
              <a:solidFill>
                <a:schemeClr val="bg1">
                  <a:lumMod val="50000"/>
                </a:schemeClr>
              </a:solidFill>
              <a:latin typeface="Raleway" panose="020B0003030101060003" pitchFamily="34" charset="0"/>
            </a:endParaRPr>
          </a:p>
        </p:txBody>
      </p:sp>
      <p:sp>
        <p:nvSpPr>
          <p:cNvPr id="10" name="TextBox 9"/>
          <p:cNvSpPr txBox="1"/>
          <p:nvPr/>
        </p:nvSpPr>
        <p:spPr>
          <a:xfrm>
            <a:off x="859809" y="1583140"/>
            <a:ext cx="3316406" cy="369332"/>
          </a:xfrm>
          <a:prstGeom prst="rect">
            <a:avLst/>
          </a:prstGeom>
          <a:noFill/>
        </p:spPr>
        <p:txBody>
          <a:bodyPr wrap="square" rtlCol="0">
            <a:spAutoFit/>
          </a:bodyPr>
          <a:lstStyle/>
          <a:p>
            <a:endParaRPr lang="zh-CN" altLang="en-US" dirty="0"/>
          </a:p>
        </p:txBody>
      </p:sp>
      <p:sp>
        <p:nvSpPr>
          <p:cNvPr id="11" name="TextBox 10"/>
          <p:cNvSpPr txBox="1"/>
          <p:nvPr/>
        </p:nvSpPr>
        <p:spPr>
          <a:xfrm>
            <a:off x="996287" y="1569493"/>
            <a:ext cx="3698543" cy="369332"/>
          </a:xfrm>
          <a:prstGeom prst="rect">
            <a:avLst/>
          </a:prstGeom>
          <a:noFill/>
        </p:spPr>
        <p:txBody>
          <a:bodyPr wrap="square" rtlCol="0">
            <a:spAutoFit/>
          </a:bodyPr>
          <a:lstStyle/>
          <a:p>
            <a:r>
              <a:rPr lang="en-US" altLang="zh-CN" b="1" dirty="0"/>
              <a:t>All means of attritions we analized</a:t>
            </a:r>
            <a:endParaRPr lang="zh-CN" altLang="en-US" b="1" dirty="0"/>
          </a:p>
        </p:txBody>
      </p:sp>
      <p:pic>
        <p:nvPicPr>
          <p:cNvPr id="1027" name="Picture 3"/>
          <p:cNvPicPr>
            <a:picLocks noChangeAspect="1" noChangeArrowheads="1"/>
          </p:cNvPicPr>
          <p:nvPr/>
        </p:nvPicPr>
        <p:blipFill>
          <a:blip r:embed="rId2" cstate="print"/>
          <a:srcRect/>
          <a:stretch>
            <a:fillRect/>
          </a:stretch>
        </p:blipFill>
        <p:spPr bwMode="auto">
          <a:xfrm>
            <a:off x="2727776" y="2448636"/>
            <a:ext cx="7034461" cy="2587388"/>
          </a:xfrm>
          <a:prstGeom prst="rect">
            <a:avLst/>
          </a:prstGeom>
          <a:noFill/>
          <a:ln w="9525">
            <a:noFill/>
            <a:miter lim="800000"/>
            <a:headEnd/>
            <a:tailEnd/>
          </a:ln>
        </p:spPr>
      </p:pic>
    </p:spTree>
    <p:extLst>
      <p:ext uri="{BB962C8B-B14F-4D97-AF65-F5344CB8AC3E}">
        <p14:creationId xmlns:p14="http://schemas.microsoft.com/office/powerpoint/2010/main" xmlns="" val="21340669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4539</TotalTime>
  <Words>898</Words>
  <Application>Microsoft Office PowerPoint</Application>
  <PresentationFormat>自定义</PresentationFormat>
  <Paragraphs>222</Paragraphs>
  <Slides>37</Slides>
  <Notes>1</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vector>
  </TitlesOfParts>
  <Company>SignAddict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lastModifiedBy>xbany</cp:lastModifiedBy>
  <cp:revision>534</cp:revision>
  <dcterms:created xsi:type="dcterms:W3CDTF">2014-06-26T04:26:33Z</dcterms:created>
  <dcterms:modified xsi:type="dcterms:W3CDTF">2018-12-06T00:20:22Z</dcterms:modified>
</cp:coreProperties>
</file>